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57" r:id="rId6"/>
    <p:sldId id="299" r:id="rId7"/>
    <p:sldId id="260" r:id="rId8"/>
    <p:sldId id="274" r:id="rId9"/>
    <p:sldId id="290" r:id="rId10"/>
    <p:sldId id="300" r:id="rId11"/>
    <p:sldId id="295" r:id="rId12"/>
    <p:sldId id="298" r:id="rId13"/>
    <p:sldId id="297" r:id="rId14"/>
    <p:sldId id="296" r:id="rId15"/>
    <p:sldId id="301" r:id="rId16"/>
    <p:sldId id="266"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99"/>
            <p14:sldId id="260"/>
            <p14:sldId id="274"/>
            <p14:sldId id="290"/>
            <p14:sldId id="300"/>
            <p14:sldId id="295"/>
            <p14:sldId id="298"/>
            <p14:sldId id="297"/>
            <p14:sldId id="296"/>
            <p14:sldId id="301"/>
            <p14:sldId id="266"/>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9BB9C-EC86-406E-B770-E7393BE74BC2}" v="2" dt="2026-01-20T08:46:22.933"/>
    <p1510:client id="{6F9D9D27-3E29-4E8F-BE4B-2B62B431775F}" v="2" dt="2026-01-20T23:52:39.214"/>
    <p1510:client id="{86F18599-3D1B-4DAE-B5F5-5E86BB32EF65}" v="29" dt="2026-01-21T00:44:33.488"/>
    <p1510:client id="{8963542A-7528-4698-BA15-FC2EC62F0721}" v="4" dt="2026-01-20T08:23:46.663"/>
    <p1510:client id="{AD27DFF5-7C8D-42EE-A27C-4A98357F9D0A}" v="21" dt="2026-01-20T06:48:35.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03" d="100"/>
          <a:sy n="103" d="100"/>
        </p:scale>
        <p:origin x="1170"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栁原 魁人_長野" userId="892f67d1-2528-4801-9855-66712438b97f" providerId="ADAL" clId="{F0789076-DC05-45F7-B7CB-27EA783E41BD}"/>
    <pc:docChg chg="undo custSel modSld sldOrd">
      <pc:chgData name="栁原 魁人_長野" userId="892f67d1-2528-4801-9855-66712438b97f" providerId="ADAL" clId="{F0789076-DC05-45F7-B7CB-27EA783E41BD}" dt="2026-01-21T00:49:10.030" v="187" actId="20577"/>
      <pc:docMkLst>
        <pc:docMk/>
      </pc:docMkLst>
      <pc:sldChg chg="modSp mod">
        <pc:chgData name="栁原 魁人_長野" userId="892f67d1-2528-4801-9855-66712438b97f" providerId="ADAL" clId="{F0789076-DC05-45F7-B7CB-27EA783E41BD}" dt="2026-01-21T00:22:31.093" v="115" actId="1076"/>
        <pc:sldMkLst>
          <pc:docMk/>
          <pc:sldMk cId="734463995" sldId="257"/>
        </pc:sldMkLst>
        <pc:spChg chg="mod">
          <ac:chgData name="栁原 魁人_長野" userId="892f67d1-2528-4801-9855-66712438b97f" providerId="ADAL" clId="{F0789076-DC05-45F7-B7CB-27EA783E41BD}" dt="2026-01-21T00:01:23.342" v="114"/>
          <ac:spMkLst>
            <pc:docMk/>
            <pc:sldMk cId="734463995" sldId="257"/>
            <ac:spMk id="3" creationId="{293ED7EF-2D3A-4508-A86E-ECCCA1305A64}"/>
          </ac:spMkLst>
        </pc:spChg>
        <pc:spChg chg="mod">
          <ac:chgData name="栁原 魁人_長野" userId="892f67d1-2528-4801-9855-66712438b97f" providerId="ADAL" clId="{F0789076-DC05-45F7-B7CB-27EA783E41BD}" dt="2026-01-21T00:22:31.093" v="115" actId="1076"/>
          <ac:spMkLst>
            <pc:docMk/>
            <pc:sldMk cId="734463995" sldId="257"/>
            <ac:spMk id="7" creationId="{FF47969D-405F-8FAB-AA80-06CF86BC6C64}"/>
          </ac:spMkLst>
        </pc:spChg>
        <pc:picChg chg="mod">
          <ac:chgData name="栁原 魁人_長野" userId="892f67d1-2528-4801-9855-66712438b97f" providerId="ADAL" clId="{F0789076-DC05-45F7-B7CB-27EA783E41BD}" dt="2026-01-20T14:27:42.163" v="30" actId="1076"/>
          <ac:picMkLst>
            <pc:docMk/>
            <pc:sldMk cId="734463995" sldId="257"/>
            <ac:picMk id="15" creationId="{46AC7350-25D3-6F56-D90F-FF807FEF502A}"/>
          </ac:picMkLst>
        </pc:picChg>
      </pc:sldChg>
      <pc:sldChg chg="modSp mod">
        <pc:chgData name="栁原 魁人_長野" userId="892f67d1-2528-4801-9855-66712438b97f" providerId="ADAL" clId="{F0789076-DC05-45F7-B7CB-27EA783E41BD}" dt="2026-01-21T00:23:59.333" v="116" actId="1076"/>
        <pc:sldMkLst>
          <pc:docMk/>
          <pc:sldMk cId="2612903437" sldId="260"/>
        </pc:sldMkLst>
        <pc:spChg chg="mod">
          <ac:chgData name="栁原 魁人_長野" userId="892f67d1-2528-4801-9855-66712438b97f" providerId="ADAL" clId="{F0789076-DC05-45F7-B7CB-27EA783E41BD}" dt="2026-01-20T14:31:01.571" v="94"/>
          <ac:spMkLst>
            <pc:docMk/>
            <pc:sldMk cId="2612903437" sldId="260"/>
            <ac:spMk id="3" creationId="{7FA4065B-7759-DE8D-CBE5-246C1F8F0E8A}"/>
          </ac:spMkLst>
        </pc:spChg>
        <pc:spChg chg="mod">
          <ac:chgData name="栁原 魁人_長野" userId="892f67d1-2528-4801-9855-66712438b97f" providerId="ADAL" clId="{F0789076-DC05-45F7-B7CB-27EA783E41BD}" dt="2026-01-21T00:23:59.333" v="116" actId="1076"/>
          <ac:spMkLst>
            <pc:docMk/>
            <pc:sldMk cId="2612903437" sldId="260"/>
            <ac:spMk id="6" creationId="{B2856D1F-87BF-81AA-1AD9-33F86BE0872A}"/>
          </ac:spMkLst>
        </pc:spChg>
        <pc:spChg chg="mod">
          <ac:chgData name="栁原 魁人_長野" userId="892f67d1-2528-4801-9855-66712438b97f" providerId="ADAL" clId="{F0789076-DC05-45F7-B7CB-27EA783E41BD}" dt="2026-01-21T00:23:59.333" v="116" actId="1076"/>
          <ac:spMkLst>
            <pc:docMk/>
            <pc:sldMk cId="2612903437" sldId="260"/>
            <ac:spMk id="7" creationId="{5A1DDA5B-BFFB-39B5-D842-BA608F963803}"/>
          </ac:spMkLst>
        </pc:spChg>
        <pc:spChg chg="mod">
          <ac:chgData name="栁原 魁人_長野" userId="892f67d1-2528-4801-9855-66712438b97f" providerId="ADAL" clId="{F0789076-DC05-45F7-B7CB-27EA783E41BD}" dt="2026-01-21T00:23:59.333" v="116" actId="1076"/>
          <ac:spMkLst>
            <pc:docMk/>
            <pc:sldMk cId="2612903437" sldId="260"/>
            <ac:spMk id="9" creationId="{482AC437-053B-EBB6-FAD3-E34844022EA3}"/>
          </ac:spMkLst>
        </pc:spChg>
        <pc:spChg chg="mod">
          <ac:chgData name="栁原 魁人_長野" userId="892f67d1-2528-4801-9855-66712438b97f" providerId="ADAL" clId="{F0789076-DC05-45F7-B7CB-27EA783E41BD}" dt="2026-01-21T00:23:59.333" v="116" actId="1076"/>
          <ac:spMkLst>
            <pc:docMk/>
            <pc:sldMk cId="2612903437" sldId="260"/>
            <ac:spMk id="10" creationId="{881CB499-9FB4-4295-9E76-EA4363094555}"/>
          </ac:spMkLst>
        </pc:spChg>
        <pc:spChg chg="mod">
          <ac:chgData name="栁原 魁人_長野" userId="892f67d1-2528-4801-9855-66712438b97f" providerId="ADAL" clId="{F0789076-DC05-45F7-B7CB-27EA783E41BD}" dt="2026-01-21T00:23:59.333" v="116" actId="1076"/>
          <ac:spMkLst>
            <pc:docMk/>
            <pc:sldMk cId="2612903437" sldId="260"/>
            <ac:spMk id="23" creationId="{841E2FCF-5426-FD13-C556-88508E985F4B}"/>
          </ac:spMkLst>
        </pc:spChg>
        <pc:cxnChg chg="mod">
          <ac:chgData name="栁原 魁人_長野" userId="892f67d1-2528-4801-9855-66712438b97f" providerId="ADAL" clId="{F0789076-DC05-45F7-B7CB-27EA783E41BD}" dt="2026-01-21T00:23:59.333" v="116" actId="1076"/>
          <ac:cxnSpMkLst>
            <pc:docMk/>
            <pc:sldMk cId="2612903437" sldId="260"/>
            <ac:cxnSpMk id="13" creationId="{9180D8FB-648F-A4A0-05F9-499B8A83FC07}"/>
          </ac:cxnSpMkLst>
        </pc:cxnChg>
        <pc:cxnChg chg="mod">
          <ac:chgData name="栁原 魁人_長野" userId="892f67d1-2528-4801-9855-66712438b97f" providerId="ADAL" clId="{F0789076-DC05-45F7-B7CB-27EA783E41BD}" dt="2026-01-21T00:23:59.333" v="116" actId="1076"/>
          <ac:cxnSpMkLst>
            <pc:docMk/>
            <pc:sldMk cId="2612903437" sldId="260"/>
            <ac:cxnSpMk id="15" creationId="{A1AC79FF-511C-9271-A5D3-2902237C1E7D}"/>
          </ac:cxnSpMkLst>
        </pc:cxnChg>
        <pc:cxnChg chg="mod">
          <ac:chgData name="栁原 魁人_長野" userId="892f67d1-2528-4801-9855-66712438b97f" providerId="ADAL" clId="{F0789076-DC05-45F7-B7CB-27EA783E41BD}" dt="2026-01-21T00:23:59.333" v="116" actId="1076"/>
          <ac:cxnSpMkLst>
            <pc:docMk/>
            <pc:sldMk cId="2612903437" sldId="260"/>
            <ac:cxnSpMk id="17" creationId="{C55D5A45-22F6-076B-F951-8EB8C732F2DE}"/>
          </ac:cxnSpMkLst>
        </pc:cxnChg>
        <pc:cxnChg chg="mod">
          <ac:chgData name="栁原 魁人_長野" userId="892f67d1-2528-4801-9855-66712438b97f" providerId="ADAL" clId="{F0789076-DC05-45F7-B7CB-27EA783E41BD}" dt="2026-01-21T00:23:59.333" v="116" actId="1076"/>
          <ac:cxnSpMkLst>
            <pc:docMk/>
            <pc:sldMk cId="2612903437" sldId="260"/>
            <ac:cxnSpMk id="21" creationId="{229CBCFB-299D-FED2-BCD3-096848E09684}"/>
          </ac:cxnSpMkLst>
        </pc:cxnChg>
      </pc:sldChg>
      <pc:sldChg chg="modSp mod">
        <pc:chgData name="栁原 魁人_長野" userId="892f67d1-2528-4801-9855-66712438b97f" providerId="ADAL" clId="{F0789076-DC05-45F7-B7CB-27EA783E41BD}" dt="2026-01-21T00:49:10.030" v="187" actId="20577"/>
        <pc:sldMkLst>
          <pc:docMk/>
          <pc:sldMk cId="1365090923" sldId="266"/>
        </pc:sldMkLst>
        <pc:spChg chg="mod">
          <ac:chgData name="栁原 魁人_長野" userId="892f67d1-2528-4801-9855-66712438b97f" providerId="ADAL" clId="{F0789076-DC05-45F7-B7CB-27EA783E41BD}" dt="2026-01-21T00:49:10.030" v="187" actId="20577"/>
          <ac:spMkLst>
            <pc:docMk/>
            <pc:sldMk cId="1365090923" sldId="266"/>
            <ac:spMk id="3" creationId="{30714B62-E7BD-C4AE-D609-D3A6EDF2DC15}"/>
          </ac:spMkLst>
        </pc:spChg>
      </pc:sldChg>
      <pc:sldChg chg="ord">
        <pc:chgData name="栁原 魁人_長野" userId="892f67d1-2528-4801-9855-66712438b97f" providerId="ADAL" clId="{F0789076-DC05-45F7-B7CB-27EA783E41BD}" dt="2026-01-21T00:26:36.542" v="118"/>
        <pc:sldMkLst>
          <pc:docMk/>
          <pc:sldMk cId="215497589" sldId="274"/>
        </pc:sldMkLst>
      </pc:sldChg>
      <pc:sldChg chg="modSp mod">
        <pc:chgData name="栁原 魁人_長野" userId="892f67d1-2528-4801-9855-66712438b97f" providerId="ADAL" clId="{F0789076-DC05-45F7-B7CB-27EA783E41BD}" dt="2026-01-21T00:28:17.504" v="164"/>
        <pc:sldMkLst>
          <pc:docMk/>
          <pc:sldMk cId="1232759536" sldId="290"/>
        </pc:sldMkLst>
        <pc:spChg chg="mod">
          <ac:chgData name="栁原 魁人_長野" userId="892f67d1-2528-4801-9855-66712438b97f" providerId="ADAL" clId="{F0789076-DC05-45F7-B7CB-27EA783E41BD}" dt="2026-01-21T00:28:17.504" v="164"/>
          <ac:spMkLst>
            <pc:docMk/>
            <pc:sldMk cId="1232759536" sldId="290"/>
            <ac:spMk id="63" creationId="{EF117686-EC68-61D1-B18E-14FA4AE7C09C}"/>
          </ac:spMkLst>
        </pc:spChg>
        <pc:spChg chg="mod">
          <ac:chgData name="栁原 魁人_長野" userId="892f67d1-2528-4801-9855-66712438b97f" providerId="ADAL" clId="{F0789076-DC05-45F7-B7CB-27EA783E41BD}" dt="2026-01-21T00:28:16.973" v="162" actId="1076"/>
          <ac:spMkLst>
            <pc:docMk/>
            <pc:sldMk cId="1232759536" sldId="290"/>
            <ac:spMk id="64" creationId="{4D530A20-0E37-72AA-F46C-6D32EE6C5A74}"/>
          </ac:spMkLst>
        </pc:spChg>
      </pc:sldChg>
      <pc:sldChg chg="modSp mod">
        <pc:chgData name="栁原 魁人_長野" userId="892f67d1-2528-4801-9855-66712438b97f" providerId="ADAL" clId="{F0789076-DC05-45F7-B7CB-27EA783E41BD}" dt="2026-01-21T00:44:53.505" v="181" actId="1076"/>
        <pc:sldMkLst>
          <pc:docMk/>
          <pc:sldMk cId="313210001" sldId="298"/>
        </pc:sldMkLst>
        <pc:spChg chg="mod">
          <ac:chgData name="栁原 魁人_長野" userId="892f67d1-2528-4801-9855-66712438b97f" providerId="ADAL" clId="{F0789076-DC05-45F7-B7CB-27EA783E41BD}" dt="2026-01-21T00:44:53.505" v="181" actId="1076"/>
          <ac:spMkLst>
            <pc:docMk/>
            <pc:sldMk cId="313210001" sldId="298"/>
            <ac:spMk id="4" creationId="{D6B92CF5-FF52-7313-9ECF-78B531F2EB8F}"/>
          </ac:spMkLst>
        </pc:spChg>
      </pc:sldChg>
    </pc:docChg>
  </pc:docChgLst>
  <pc:docChgLst>
    <pc:chgData name="栁原 魁人_長野" userId="S::21239@nagano.kosen-ac.jp::892f67d1-2528-4801-9855-66712438b97f" providerId="AD" clId="Web-{29E9BB9C-EC86-406E-B770-E7393BE74BC2}"/>
    <pc:docChg chg="modSld">
      <pc:chgData name="栁原 魁人_長野" userId="S::21239@nagano.kosen-ac.jp::892f67d1-2528-4801-9855-66712438b97f" providerId="AD" clId="Web-{29E9BB9C-EC86-406E-B770-E7393BE74BC2}" dt="2026-01-20T08:46:22.933" v="1"/>
      <pc:docMkLst>
        <pc:docMk/>
      </pc:docMkLst>
      <pc:sldChg chg="addSp delSp modSp addAnim delAnim">
        <pc:chgData name="栁原 魁人_長野" userId="S::21239@nagano.kosen-ac.jp::892f67d1-2528-4801-9855-66712438b97f" providerId="AD" clId="Web-{29E9BB9C-EC86-406E-B770-E7393BE74BC2}" dt="2026-01-20T08:46:22.933" v="1"/>
        <pc:sldMkLst>
          <pc:docMk/>
          <pc:sldMk cId="3271431459" sldId="256"/>
        </pc:sldMkLst>
        <pc:picChg chg="add del mod">
          <ac:chgData name="栁原 魁人_長野" userId="S::21239@nagano.kosen-ac.jp::892f67d1-2528-4801-9855-66712438b97f" providerId="AD" clId="Web-{29E9BB9C-EC86-406E-B770-E7393BE74BC2}" dt="2026-01-20T08:46:22.933" v="1"/>
          <ac:picMkLst>
            <pc:docMk/>
            <pc:sldMk cId="3271431459" sldId="256"/>
            <ac:picMk id="3" creationId="{8B3F1139-28EF-A23E-5162-261FB979B738}"/>
          </ac:picMkLst>
        </pc:picChg>
      </pc:sldChg>
    </pc:docChg>
  </pc:docChgLst>
  <pc:docChgLst>
    <pc:chgData name="栁原 魁人_長野" userId="S::21239@nagano.kosen-ac.jp::892f67d1-2528-4801-9855-66712438b97f" providerId="AD" clId="Web-{AD27DFF5-7C8D-42EE-A27C-4A98357F9D0A}"/>
    <pc:docChg chg="delSld modSection">
      <pc:chgData name="栁原 魁人_長野" userId="S::21239@nagano.kosen-ac.jp::892f67d1-2528-4801-9855-66712438b97f" providerId="AD" clId="Web-{AD27DFF5-7C8D-42EE-A27C-4A98357F9D0A}" dt="2026-01-20T06:48:35.686" v="20"/>
      <pc:docMkLst>
        <pc:docMk/>
      </pc:docMkLst>
      <pc:sldChg chg="del">
        <pc:chgData name="栁原 魁人_長野" userId="S::21239@nagano.kosen-ac.jp::892f67d1-2528-4801-9855-66712438b97f" providerId="AD" clId="Web-{AD27DFF5-7C8D-42EE-A27C-4A98357F9D0A}" dt="2026-01-20T06:48:32.921" v="0"/>
        <pc:sldMkLst>
          <pc:docMk/>
          <pc:sldMk cId="970188803" sldId="261"/>
        </pc:sldMkLst>
      </pc:sldChg>
      <pc:sldChg chg="del">
        <pc:chgData name="栁原 魁人_長野" userId="S::21239@nagano.kosen-ac.jp::892f67d1-2528-4801-9855-66712438b97f" providerId="AD" clId="Web-{AD27DFF5-7C8D-42EE-A27C-4A98357F9D0A}" dt="2026-01-20T06:48:33.436" v="8"/>
        <pc:sldMkLst>
          <pc:docMk/>
          <pc:sldMk cId="3182451539" sldId="262"/>
        </pc:sldMkLst>
      </pc:sldChg>
      <pc:sldChg chg="del">
        <pc:chgData name="栁原 魁人_長野" userId="S::21239@nagano.kosen-ac.jp::892f67d1-2528-4801-9855-66712438b97f" providerId="AD" clId="Web-{AD27DFF5-7C8D-42EE-A27C-4A98357F9D0A}" dt="2026-01-20T06:48:33.436" v="7"/>
        <pc:sldMkLst>
          <pc:docMk/>
          <pc:sldMk cId="2281274335" sldId="263"/>
        </pc:sldMkLst>
      </pc:sldChg>
      <pc:sldChg chg="del">
        <pc:chgData name="栁原 魁人_長野" userId="S::21239@nagano.kosen-ac.jp::892f67d1-2528-4801-9855-66712438b97f" providerId="AD" clId="Web-{AD27DFF5-7C8D-42EE-A27C-4A98357F9D0A}" dt="2026-01-20T06:48:33.218" v="5"/>
        <pc:sldMkLst>
          <pc:docMk/>
          <pc:sldMk cId="1125175306" sldId="264"/>
        </pc:sldMkLst>
      </pc:sldChg>
      <pc:sldChg chg="del">
        <pc:chgData name="栁原 魁人_長野" userId="S::21239@nagano.kosen-ac.jp::892f67d1-2528-4801-9855-66712438b97f" providerId="AD" clId="Web-{AD27DFF5-7C8D-42EE-A27C-4A98357F9D0A}" dt="2026-01-20T06:48:32.921" v="1"/>
        <pc:sldMkLst>
          <pc:docMk/>
          <pc:sldMk cId="3095159301" sldId="267"/>
        </pc:sldMkLst>
      </pc:sldChg>
      <pc:sldChg chg="del">
        <pc:chgData name="栁原 魁人_長野" userId="S::21239@nagano.kosen-ac.jp::892f67d1-2528-4801-9855-66712438b97f" providerId="AD" clId="Web-{AD27DFF5-7C8D-42EE-A27C-4A98357F9D0A}" dt="2026-01-20T06:48:33.452" v="12"/>
        <pc:sldMkLst>
          <pc:docMk/>
          <pc:sldMk cId="2632450069" sldId="270"/>
        </pc:sldMkLst>
      </pc:sldChg>
      <pc:sldChg chg="del">
        <pc:chgData name="栁原 魁人_長野" userId="S::21239@nagano.kosen-ac.jp::892f67d1-2528-4801-9855-66712438b97f" providerId="AD" clId="Web-{AD27DFF5-7C8D-42EE-A27C-4A98357F9D0A}" dt="2026-01-20T06:48:33.514" v="15"/>
        <pc:sldMkLst>
          <pc:docMk/>
          <pc:sldMk cId="2536756243" sldId="273"/>
        </pc:sldMkLst>
      </pc:sldChg>
      <pc:sldChg chg="del">
        <pc:chgData name="栁原 魁人_長野" userId="S::21239@nagano.kosen-ac.jp::892f67d1-2528-4801-9855-66712438b97f" providerId="AD" clId="Web-{AD27DFF5-7C8D-42EE-A27C-4A98357F9D0A}" dt="2026-01-20T06:48:33.436" v="9"/>
        <pc:sldMkLst>
          <pc:docMk/>
          <pc:sldMk cId="841907724" sldId="275"/>
        </pc:sldMkLst>
      </pc:sldChg>
      <pc:sldChg chg="del">
        <pc:chgData name="栁原 魁人_長野" userId="S::21239@nagano.kosen-ac.jp::892f67d1-2528-4801-9855-66712438b97f" providerId="AD" clId="Web-{AD27DFF5-7C8D-42EE-A27C-4A98357F9D0A}" dt="2026-01-20T06:48:33.436" v="11"/>
        <pc:sldMkLst>
          <pc:docMk/>
          <pc:sldMk cId="160559216" sldId="279"/>
        </pc:sldMkLst>
      </pc:sldChg>
      <pc:sldChg chg="del">
        <pc:chgData name="栁原 魁人_長野" userId="S::21239@nagano.kosen-ac.jp::892f67d1-2528-4801-9855-66712438b97f" providerId="AD" clId="Web-{AD27DFF5-7C8D-42EE-A27C-4A98357F9D0A}" dt="2026-01-20T06:48:33.436" v="6"/>
        <pc:sldMkLst>
          <pc:docMk/>
          <pc:sldMk cId="4285901696" sldId="280"/>
        </pc:sldMkLst>
      </pc:sldChg>
      <pc:sldChg chg="del">
        <pc:chgData name="栁原 魁人_長野" userId="S::21239@nagano.kosen-ac.jp::892f67d1-2528-4801-9855-66712438b97f" providerId="AD" clId="Web-{AD27DFF5-7C8D-42EE-A27C-4A98357F9D0A}" dt="2026-01-20T06:48:33.436" v="10"/>
        <pc:sldMkLst>
          <pc:docMk/>
          <pc:sldMk cId="1126327636" sldId="286"/>
        </pc:sldMkLst>
      </pc:sldChg>
      <pc:sldChg chg="del">
        <pc:chgData name="栁原 魁人_長野" userId="S::21239@nagano.kosen-ac.jp::892f67d1-2528-4801-9855-66712438b97f" providerId="AD" clId="Web-{AD27DFF5-7C8D-42EE-A27C-4A98357F9D0A}" dt="2026-01-20T06:48:35.405" v="18"/>
        <pc:sldMkLst>
          <pc:docMk/>
          <pc:sldMk cId="806942244" sldId="288"/>
        </pc:sldMkLst>
      </pc:sldChg>
      <pc:sldChg chg="del">
        <pc:chgData name="栁原 魁人_長野" userId="S::21239@nagano.kosen-ac.jp::892f67d1-2528-4801-9855-66712438b97f" providerId="AD" clId="Web-{AD27DFF5-7C8D-42EE-A27C-4A98357F9D0A}" dt="2026-01-20T06:48:34.639" v="17"/>
        <pc:sldMkLst>
          <pc:docMk/>
          <pc:sldMk cId="3625424048" sldId="289"/>
        </pc:sldMkLst>
      </pc:sldChg>
      <pc:sldChg chg="del">
        <pc:chgData name="栁原 魁人_長野" userId="S::21239@nagano.kosen-ac.jp::892f67d1-2528-4801-9855-66712438b97f" providerId="AD" clId="Web-{AD27DFF5-7C8D-42EE-A27C-4A98357F9D0A}" dt="2026-01-20T06:48:33.514" v="13"/>
        <pc:sldMkLst>
          <pc:docMk/>
          <pc:sldMk cId="3494252398" sldId="292"/>
        </pc:sldMkLst>
      </pc:sldChg>
      <pc:sldChg chg="del">
        <pc:chgData name="栁原 魁人_長野" userId="S::21239@nagano.kosen-ac.jp::892f67d1-2528-4801-9855-66712438b97f" providerId="AD" clId="Web-{AD27DFF5-7C8D-42EE-A27C-4A98357F9D0A}" dt="2026-01-20T06:48:33.514" v="14"/>
        <pc:sldMkLst>
          <pc:docMk/>
          <pc:sldMk cId="3248565017" sldId="293"/>
        </pc:sldMkLst>
      </pc:sldChg>
      <pc:sldChg chg="del">
        <pc:chgData name="栁原 魁人_長野" userId="S::21239@nagano.kosen-ac.jp::892f67d1-2528-4801-9855-66712438b97f" providerId="AD" clId="Web-{AD27DFF5-7C8D-42EE-A27C-4A98357F9D0A}" dt="2026-01-20T06:48:33.686" v="16"/>
        <pc:sldMkLst>
          <pc:docMk/>
          <pc:sldMk cId="1132641102" sldId="294"/>
        </pc:sldMkLst>
      </pc:sldChg>
      <pc:sldChg chg="del">
        <pc:chgData name="栁原 魁人_長野" userId="S::21239@nagano.kosen-ac.jp::892f67d1-2528-4801-9855-66712438b97f" providerId="AD" clId="Web-{AD27DFF5-7C8D-42EE-A27C-4A98357F9D0A}" dt="2026-01-20T06:48:32.936" v="2"/>
        <pc:sldMkLst>
          <pc:docMk/>
          <pc:sldMk cId="2970477486" sldId="299"/>
        </pc:sldMkLst>
      </pc:sldChg>
      <pc:sldChg chg="del">
        <pc:chgData name="栁原 魁人_長野" userId="S::21239@nagano.kosen-ac.jp::892f67d1-2528-4801-9855-66712438b97f" providerId="AD" clId="Web-{AD27DFF5-7C8D-42EE-A27C-4A98357F9D0A}" dt="2026-01-20T06:48:33.155" v="4"/>
        <pc:sldMkLst>
          <pc:docMk/>
          <pc:sldMk cId="538640358" sldId="300"/>
        </pc:sldMkLst>
      </pc:sldChg>
      <pc:sldChg chg="del">
        <pc:chgData name="栁原 魁人_長野" userId="S::21239@nagano.kosen-ac.jp::892f67d1-2528-4801-9855-66712438b97f" providerId="AD" clId="Web-{AD27DFF5-7C8D-42EE-A27C-4A98357F9D0A}" dt="2026-01-20T06:48:32.936" v="3"/>
        <pc:sldMkLst>
          <pc:docMk/>
          <pc:sldMk cId="2224735110" sldId="301"/>
        </pc:sldMkLst>
      </pc:sldChg>
      <pc:sldChg chg="del">
        <pc:chgData name="栁原 魁人_長野" userId="S::21239@nagano.kosen-ac.jp::892f67d1-2528-4801-9855-66712438b97f" providerId="AD" clId="Web-{AD27DFF5-7C8D-42EE-A27C-4A98357F9D0A}" dt="2026-01-20T06:48:35.671" v="19"/>
        <pc:sldMkLst>
          <pc:docMk/>
          <pc:sldMk cId="2226869415" sldId="302"/>
        </pc:sldMkLst>
      </pc:sldChg>
      <pc:sldChg chg="del">
        <pc:chgData name="栁原 魁人_長野" userId="S::21239@nagano.kosen-ac.jp::892f67d1-2528-4801-9855-66712438b97f" providerId="AD" clId="Web-{AD27DFF5-7C8D-42EE-A27C-4A98357F9D0A}" dt="2026-01-20T06:48:35.686" v="20"/>
        <pc:sldMkLst>
          <pc:docMk/>
          <pc:sldMk cId="598273968" sldId="303"/>
        </pc:sldMkLst>
      </pc:sldChg>
    </pc:docChg>
  </pc:docChgLst>
  <pc:docChgLst>
    <pc:chgData name="栁原 魁人_長野" userId="S::21239@nagano.kosen-ac.jp::892f67d1-2528-4801-9855-66712438b97f" providerId="AD" clId="Web-{8963542A-7528-4698-BA15-FC2EC62F0721}"/>
    <pc:docChg chg="modSld">
      <pc:chgData name="栁原 魁人_長野" userId="S::21239@nagano.kosen-ac.jp::892f67d1-2528-4801-9855-66712438b97f" providerId="AD" clId="Web-{8963542A-7528-4698-BA15-FC2EC62F0721}" dt="2026-01-20T08:23:46.663" v="3" actId="1076"/>
      <pc:docMkLst>
        <pc:docMk/>
      </pc:docMkLst>
      <pc:sldChg chg="modSp">
        <pc:chgData name="栁原 魁人_長野" userId="S::21239@nagano.kosen-ac.jp::892f67d1-2528-4801-9855-66712438b97f" providerId="AD" clId="Web-{8963542A-7528-4698-BA15-FC2EC62F0721}" dt="2026-01-20T08:23:46.663" v="3" actId="1076"/>
        <pc:sldMkLst>
          <pc:docMk/>
          <pc:sldMk cId="734463995" sldId="257"/>
        </pc:sldMkLst>
        <pc:picChg chg="mod">
          <ac:chgData name="栁原 魁人_長野" userId="S::21239@nagano.kosen-ac.jp::892f67d1-2528-4801-9855-66712438b97f" providerId="AD" clId="Web-{8963542A-7528-4698-BA15-FC2EC62F0721}" dt="2026-01-20T08:23:46.663" v="3" actId="1076"/>
          <ac:picMkLst>
            <pc:docMk/>
            <pc:sldMk cId="734463995" sldId="257"/>
            <ac:picMk id="6" creationId="{F9EDEE8E-751D-3F8F-7831-5BF753F14FAF}"/>
          </ac:picMkLst>
        </pc:picChg>
        <pc:picChg chg="mod">
          <ac:chgData name="栁原 魁人_長野" userId="S::21239@nagano.kosen-ac.jp::892f67d1-2528-4801-9855-66712438b97f" providerId="AD" clId="Web-{8963542A-7528-4698-BA15-FC2EC62F0721}" dt="2026-01-20T08:23:38.507" v="1" actId="1076"/>
          <ac:picMkLst>
            <pc:docMk/>
            <pc:sldMk cId="734463995" sldId="257"/>
            <ac:picMk id="15" creationId="{46AC7350-25D3-6F56-D90F-FF807FEF502A}"/>
          </ac:picMkLst>
        </pc:picChg>
      </pc:sldChg>
    </pc:docChg>
  </pc:docChgLst>
  <pc:docChgLst>
    <pc:chgData name="栁原 魁人_長野" userId="S::21239@nagano.kosen-ac.jp::892f67d1-2528-4801-9855-66712438b97f" providerId="AD" clId="Web-{6F9D9D27-3E29-4E8F-BE4B-2B62B431775F}"/>
    <pc:docChg chg="modSld">
      <pc:chgData name="栁原 魁人_長野" userId="S::21239@nagano.kosen-ac.jp::892f67d1-2528-4801-9855-66712438b97f" providerId="AD" clId="Web-{6F9D9D27-3E29-4E8F-BE4B-2B62B431775F}" dt="2026-01-20T23:52:39.214" v="1" actId="20577"/>
      <pc:docMkLst>
        <pc:docMk/>
      </pc:docMkLst>
      <pc:sldChg chg="modSp">
        <pc:chgData name="栁原 魁人_長野" userId="S::21239@nagano.kosen-ac.jp::892f67d1-2528-4801-9855-66712438b97f" providerId="AD" clId="Web-{6F9D9D27-3E29-4E8F-BE4B-2B62B431775F}" dt="2026-01-20T23:52:39.214" v="1" actId="20577"/>
        <pc:sldMkLst>
          <pc:docMk/>
          <pc:sldMk cId="2612903437" sldId="260"/>
        </pc:sldMkLst>
        <pc:spChg chg="mod">
          <ac:chgData name="栁原 魁人_長野" userId="S::21239@nagano.kosen-ac.jp::892f67d1-2528-4801-9855-66712438b97f" providerId="AD" clId="Web-{6F9D9D27-3E29-4E8F-BE4B-2B62B431775F}" dt="2026-01-20T23:52:39.214" v="1" actId="20577"/>
          <ac:spMkLst>
            <pc:docMk/>
            <pc:sldMk cId="2612903437" sldId="260"/>
            <ac:spMk id="3" creationId="{7FA4065B-7759-DE8D-CBE5-246C1F8F0E8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a:t>発表番号 </a:t>
            </a:r>
            <a:r>
              <a:rPr lang="en-US" altLang="ja-JP"/>
              <a:t>B</a:t>
            </a:r>
            <a:r>
              <a:rPr lang="ja-JP" altLang="en-US"/>
              <a:t>１３ </a:t>
            </a:r>
            <a:r>
              <a:rPr lang="en-US" altLang="ja-JP"/>
              <a:t>BCDR</a:t>
            </a:r>
            <a:r>
              <a:rPr lang="ja-JP" altLang="en-US"/>
              <a:t>を用いた基板の誘電損失と表面粗さによる電気伝導性の測定</a:t>
            </a:r>
            <a:endParaRPr lang="en-US" altLang="ja-JP"/>
          </a:p>
          <a:p>
            <a:r>
              <a:rPr kumimoji="1" lang="ja-JP" altLang="en-US"/>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2026/2/19</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2026/2/19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50921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00004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4371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07722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17863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kern="1200">
              <a:solidFill>
                <a:schemeClr val="tx1"/>
              </a:solidFill>
              <a:effectLst/>
              <a:latin typeface="+mn-lt"/>
              <a:ea typeface="+mn-ea"/>
              <a:cs typeface="+mn-cs"/>
            </a:endParaRPr>
          </a:p>
        </p:txBody>
      </p:sp>
    </p:spTree>
    <p:extLst>
      <p:ext uri="{BB962C8B-B14F-4D97-AF65-F5344CB8AC3E}">
        <p14:creationId xmlns:p14="http://schemas.microsoft.com/office/powerpoint/2010/main" val="2816741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2026/2/19</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0.png"/><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emf"/><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4.png"/><Relationship Id="rId7"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220.png"/><Relationship Id="rId4" Type="http://schemas.openxmlformats.org/officeDocument/2006/relationships/image" Target="../media/image25.svg"/><Relationship Id="rId9" Type="http://schemas.openxmlformats.org/officeDocument/2006/relationships/image" Target="../media/image210.png"/></Relationships>
</file>

<file path=ppt/slides/_rels/slide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8.png"/><Relationship Id="rId7" Type="http://schemas.openxmlformats.org/officeDocument/2006/relationships/image" Target="../media/image2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1486958"/>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長野高専 電気電子工学科 </a:t>
            </a:r>
            <a:r>
              <a:rPr kumimoji="1" lang="en-US" altLang="ja-JP" dirty="0"/>
              <a:t>5</a:t>
            </a:r>
            <a:r>
              <a:rPr kumimoji="1" lang="ja-JP" altLang="en-US" dirty="0"/>
              <a:t>年</a:t>
            </a:r>
            <a:br>
              <a:rPr kumimoji="1" lang="en-US" altLang="ja-JP" dirty="0"/>
            </a:br>
            <a:r>
              <a:rPr kumimoji="1" lang="en-US" altLang="ja-JP" dirty="0"/>
              <a:t>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439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1030303" y="5522519"/>
            <a:ext cx="7187039" cy="853567"/>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周波数が高くなるほど実効導電率が低下</a:t>
            </a:r>
          </a:p>
          <a:p>
            <a:pPr>
              <a:lnSpc>
                <a:spcPct val="107000"/>
              </a:lnSpc>
              <a:spcAft>
                <a:spcPts val="800"/>
              </a:spcAft>
            </a:pPr>
            <a:r>
              <a:rPr lang="ja-JP" altLang="en-US" sz="2000" kern="100">
                <a:latin typeface="+mn-ea"/>
                <a:cs typeface="Times New Roman" panose="02020603050405020304" pitchFamily="18" charset="0"/>
              </a:rPr>
              <a:t>→ 表皮深さの減少と表面粗さの影響</a:t>
            </a:r>
            <a:endParaRPr lang="en-US" altLang="ja-JP" sz="2000" kern="10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3589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82247"/>
            <a:ext cx="7886700" cy="624689"/>
          </a:xfrm>
        </p:spPr>
        <p:txBody>
          <a:bodyPr/>
          <a:lstStyle/>
          <a:p>
            <a:r>
              <a:rPr kumimoji="1" lang="ja-JP" altLang="en-US"/>
              <a:t>減衰定数の算出結果</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0" y="5442143"/>
            <a:ext cx="4572000" cy="421654"/>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・実効導電率使用時に損失が大きい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1808180"/>
                <a:ext cx="3458721" cy="25020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1808180"/>
                <a:ext cx="3458721" cy="2502095"/>
              </a:xfrm>
              <a:prstGeom prst="rect">
                <a:avLst/>
              </a:prstGeom>
              <a:blipFill>
                <a:blip r:embed="rId5"/>
                <a:stretch>
                  <a:fillRect/>
                </a:stretch>
              </a:blipFill>
            </p:spPr>
            <p:txBody>
              <a:bodyPr/>
              <a:lstStyle/>
              <a:p>
                <a:r>
                  <a:rPr lang="en-US">
                    <a:noFill/>
                  </a:rPr>
                  <a:t> </a:t>
                </a:r>
              </a:p>
            </p:txBody>
          </p:sp>
        </mc:Fallback>
      </mc:AlternateContent>
      <p:sp>
        <p:nvSpPr>
          <p:cNvPr id="4" name="テキスト ボックス 3">
            <a:extLst>
              <a:ext uri="{FF2B5EF4-FFF2-40B4-BE49-F238E27FC236}">
                <a16:creationId xmlns:a16="http://schemas.microsoft.com/office/drawing/2014/main" id="{1E0FAD80-55CB-6774-C960-E9F0CFE9D14B}"/>
              </a:ext>
            </a:extLst>
          </p:cNvPr>
          <p:cNvSpPr txBox="1"/>
          <p:nvPr/>
        </p:nvSpPr>
        <p:spPr>
          <a:xfrm>
            <a:off x="4229100" y="5442143"/>
            <a:ext cx="4914901" cy="1080296"/>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・表面粗さを考慮しない従来モデルが</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高周波での導体損失を過小評価している</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可能性</a:t>
            </a:r>
            <a:endParaRPr lang="en-US" altLang="ja-JP" sz="2000" kern="100">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001237"/>
            <a:ext cx="3213099" cy="750975"/>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このような式で実験結果を減衰定数に反映</a:t>
            </a:r>
            <a:endParaRPr lang="en-US" altLang="ja-JP" sz="2000" kern="10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4162425" y="2638425"/>
            <a:ext cx="647700" cy="369332"/>
          </a:xfrm>
          <a:prstGeom prst="rect">
            <a:avLst/>
          </a:prstGeom>
          <a:noFill/>
        </p:spPr>
        <p:txBody>
          <a:bodyPr wrap="square" rtlCol="0">
            <a:spAutoFit/>
          </a:bodyPr>
          <a:lstStyle/>
          <a:p>
            <a:pPr algn="l"/>
            <a:r>
              <a:rPr kumimoji="1" lang="ja-JP" altLang="en-US">
                <a:solidFill>
                  <a:srgbClr val="0000FF"/>
                </a:solidFill>
                <a:latin typeface="メイリオ" panose="020B0604030504040204" pitchFamily="50" charset="-128"/>
                <a:ea typeface="メイリオ" panose="020B0604030504040204" pitchFamily="50" charset="-128"/>
              </a:rPr>
              <a:t>今回</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4205288" y="3448972"/>
            <a:ext cx="647700" cy="369332"/>
          </a:xfrm>
          <a:prstGeom prst="rect">
            <a:avLst/>
          </a:prstGeom>
          <a:noFill/>
        </p:spPr>
        <p:txBody>
          <a:bodyPr wrap="square" rtlCol="0">
            <a:spAutoFit/>
          </a:bodyPr>
          <a:lstStyle/>
          <a:p>
            <a:pPr algn="l"/>
            <a:r>
              <a:rPr kumimoji="1" lang="ja-JP" altLang="en-US">
                <a:solidFill>
                  <a:srgbClr val="FF00FF"/>
                </a:solidFill>
                <a:latin typeface="メイリオ" panose="020B0604030504040204" pitchFamily="50" charset="-128"/>
                <a:ea typeface="メイリオ" panose="020B0604030504040204" pitchFamily="50" charset="-128"/>
              </a:rPr>
              <a:t>従来</a:t>
            </a:r>
          </a:p>
        </p:txBody>
      </p:sp>
      <p:cxnSp>
        <p:nvCxnSpPr>
          <p:cNvPr id="11" name="直線矢印コネクタ 10">
            <a:extLst>
              <a:ext uri="{FF2B5EF4-FFF2-40B4-BE49-F238E27FC236}">
                <a16:creationId xmlns:a16="http://schemas.microsoft.com/office/drawing/2014/main" id="{1A201890-19F1-84CD-5EB8-1976B691DA90}"/>
              </a:ext>
            </a:extLst>
          </p:cNvPr>
          <p:cNvCxnSpPr>
            <a:stCxn id="8" idx="1"/>
          </p:cNvCxnSpPr>
          <p:nvPr/>
        </p:nvCxnSpPr>
        <p:spPr>
          <a:xfrm flipH="1" flipV="1">
            <a:off x="3674269" y="2583656"/>
            <a:ext cx="488156" cy="23943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1"/>
          </p:cNvCxnSpPr>
          <p:nvPr/>
        </p:nvCxnSpPr>
        <p:spPr>
          <a:xfrm flipH="1">
            <a:off x="3757613" y="3633638"/>
            <a:ext cx="447675" cy="55260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079DAD-53FC-F0E9-42EB-985E077B7F9F}"/>
              </a:ext>
            </a:extLst>
          </p:cNvPr>
          <p:cNvSpPr>
            <a:spLocks noGrp="1"/>
          </p:cNvSpPr>
          <p:nvPr>
            <p:ph type="title"/>
          </p:nvPr>
        </p:nvSpPr>
        <p:spPr/>
        <p:txBody>
          <a:bodyPr/>
          <a:lstStyle/>
          <a:p>
            <a:r>
              <a:rPr kumimoji="1" lang="ja-JP" altLang="en-US" dirty="0"/>
              <a:t>今後の展望</a:t>
            </a:r>
          </a:p>
        </p:txBody>
      </p:sp>
      <p:sp>
        <p:nvSpPr>
          <p:cNvPr id="3" name="コンテンツ プレースホルダー 2">
            <a:extLst>
              <a:ext uri="{FF2B5EF4-FFF2-40B4-BE49-F238E27FC236}">
                <a16:creationId xmlns:a16="http://schemas.microsoft.com/office/drawing/2014/main" id="{59D2BC2D-8A4D-4AD4-5698-7F9689B24A7B}"/>
              </a:ext>
            </a:extLst>
          </p:cNvPr>
          <p:cNvSpPr>
            <a:spLocks noGrp="1"/>
          </p:cNvSpPr>
          <p:nvPr>
            <p:ph idx="1"/>
          </p:nvPr>
        </p:nvSpPr>
        <p:spPr/>
        <p:txBody>
          <a:bodyPr/>
          <a:lstStyle/>
          <a:p>
            <a:r>
              <a:rPr kumimoji="1" lang="en-US" altLang="ja-JP" dirty="0"/>
              <a:t>【</a:t>
            </a:r>
            <a:r>
              <a:rPr kumimoji="1" lang="ja-JP" altLang="en-US" dirty="0"/>
              <a:t>測定</a:t>
            </a:r>
            <a:r>
              <a:rPr kumimoji="1" lang="en-US" altLang="ja-JP" dirty="0"/>
              <a:t>】</a:t>
            </a:r>
            <a:r>
              <a:rPr kumimoji="1" lang="ja-JP" altLang="en-US" dirty="0"/>
              <a:t>三次元形状の高精度な定量評価</a:t>
            </a:r>
            <a:endParaRPr kumimoji="1" lang="en-US" altLang="ja-JP" dirty="0"/>
          </a:p>
          <a:p>
            <a:pPr lvl="1"/>
            <a:r>
              <a:rPr kumimoji="1" lang="ja-JP" altLang="en-US" dirty="0"/>
              <a:t>触針式では捉えきれない微細凹凸をレーザー顕微鏡等で非接触測定</a:t>
            </a:r>
            <a:endParaRPr kumimoji="1" lang="en-US" altLang="ja-JP" dirty="0"/>
          </a:p>
          <a:p>
            <a:r>
              <a:rPr kumimoji="1" lang="en-US" altLang="ja-JP" dirty="0"/>
              <a:t>【</a:t>
            </a:r>
            <a:r>
              <a:rPr kumimoji="1" lang="ja-JP" altLang="en-US" dirty="0"/>
              <a:t>モデル化</a:t>
            </a:r>
            <a:r>
              <a:rPr kumimoji="1" lang="en-US" altLang="ja-JP" dirty="0"/>
              <a:t>】</a:t>
            </a:r>
            <a:r>
              <a:rPr kumimoji="1" lang="ja-JP" altLang="en-US" dirty="0"/>
              <a:t>導体損失の理論予測モデル構築</a:t>
            </a:r>
            <a:endParaRPr kumimoji="1" lang="en-US" altLang="ja-JP" dirty="0"/>
          </a:p>
          <a:p>
            <a:pPr lvl="1"/>
            <a:r>
              <a:rPr kumimoji="1" lang="ja-JP" altLang="en-US" dirty="0"/>
              <a:t>取得した形状データに</a:t>
            </a:r>
            <a:r>
              <a:rPr kumimoji="1" lang="en-US" altLang="ja-JP" dirty="0"/>
              <a:t>Huray</a:t>
            </a:r>
            <a:r>
              <a:rPr kumimoji="1" lang="ja-JP" altLang="en-US" dirty="0"/>
              <a:t>モデルなどを適用し、物理的な損失予測式を導出</a:t>
            </a:r>
            <a:endParaRPr kumimoji="1" lang="en-US" altLang="ja-JP" dirty="0"/>
          </a:p>
          <a:p>
            <a:r>
              <a:rPr kumimoji="1" lang="en-US" altLang="ja-JP" dirty="0"/>
              <a:t>【</a:t>
            </a:r>
            <a:r>
              <a:rPr kumimoji="1" lang="ja-JP" altLang="en-US" dirty="0"/>
              <a:t>検証</a:t>
            </a:r>
            <a:r>
              <a:rPr kumimoji="1" lang="en-US" altLang="ja-JP" dirty="0"/>
              <a:t>】</a:t>
            </a:r>
            <a:r>
              <a:rPr kumimoji="1" lang="ja-JP" altLang="en-US" dirty="0"/>
              <a:t>電磁界シミュレーションによる解析</a:t>
            </a:r>
            <a:endParaRPr kumimoji="1" lang="en-US" altLang="ja-JP" dirty="0"/>
          </a:p>
          <a:p>
            <a:pPr lvl="1"/>
            <a:r>
              <a:rPr kumimoji="1" lang="en-US" altLang="ja-JP" dirty="0"/>
              <a:t>FDTD</a:t>
            </a:r>
            <a:r>
              <a:rPr kumimoji="1" lang="ja-JP" altLang="en-US" dirty="0"/>
              <a:t>解析などを用い、実測・計算モデルの妥当性を伝送特性の観点から検証</a:t>
            </a:r>
          </a:p>
        </p:txBody>
      </p:sp>
      <p:pic>
        <p:nvPicPr>
          <p:cNvPr id="12" name="図 11">
            <a:extLst>
              <a:ext uri="{FF2B5EF4-FFF2-40B4-BE49-F238E27FC236}">
                <a16:creationId xmlns:a16="http://schemas.microsoft.com/office/drawing/2014/main" id="{9A055ECD-ACF6-D724-4E02-FEDE78443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240" y="4239123"/>
            <a:ext cx="2970000" cy="1620000"/>
          </a:xfrm>
          <a:prstGeom prst="rect">
            <a:avLst/>
          </a:prstGeom>
        </p:spPr>
      </p:pic>
      <p:pic>
        <p:nvPicPr>
          <p:cNvPr id="15" name="図 14" descr="レーザー顕微鏡&#10;">
            <a:extLst>
              <a:ext uri="{FF2B5EF4-FFF2-40B4-BE49-F238E27FC236}">
                <a16:creationId xmlns:a16="http://schemas.microsoft.com/office/drawing/2014/main" id="{465B145E-1F91-1BAA-50C0-06AEB3A99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40" y="4239123"/>
            <a:ext cx="2970000" cy="1620000"/>
          </a:xfrm>
          <a:prstGeom prst="rect">
            <a:avLst/>
          </a:prstGeom>
        </p:spPr>
      </p:pic>
      <p:pic>
        <p:nvPicPr>
          <p:cNvPr id="4" name="図 3">
            <a:extLst>
              <a:ext uri="{FF2B5EF4-FFF2-40B4-BE49-F238E27FC236}">
                <a16:creationId xmlns:a16="http://schemas.microsoft.com/office/drawing/2014/main" id="{EAF45C91-E7C4-C6ED-B55D-8EB6B2E249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72240" y="4239122"/>
            <a:ext cx="2970002" cy="1620000"/>
          </a:xfrm>
          <a:prstGeom prst="rect">
            <a:avLst/>
          </a:prstGeom>
        </p:spPr>
      </p:pic>
    </p:spTree>
    <p:extLst>
      <p:ext uri="{BB962C8B-B14F-4D97-AF65-F5344CB8AC3E}">
        <p14:creationId xmlns:p14="http://schemas.microsoft.com/office/powerpoint/2010/main" val="88838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pPr marL="0" indent="0">
              <a:buNone/>
            </a:pPr>
            <a:r>
              <a:rPr lang="ja-JP" altLang="en-US" sz="2000" dirty="0"/>
              <a:t>成果</a:t>
            </a:r>
          </a:p>
          <a:p>
            <a:pPr marL="0" indent="0">
              <a:buNone/>
            </a:pPr>
            <a:r>
              <a:rPr lang="ja-JP" altLang="en-US" sz="2000" dirty="0"/>
              <a:t>  </a:t>
            </a:r>
            <a:r>
              <a:rPr lang="en-US" altLang="ja-JP" sz="2000" dirty="0"/>
              <a:t>- BCDR</a:t>
            </a:r>
            <a:r>
              <a:rPr lang="ja-JP" altLang="en-US" sz="2000" dirty="0"/>
              <a:t>で</a:t>
            </a:r>
            <a:r>
              <a:rPr lang="en-US" altLang="ja-JP" sz="2000" dirty="0"/>
              <a:t>MEGTRON6</a:t>
            </a:r>
            <a:r>
              <a:rPr lang="ja-JP" altLang="en-US" sz="2000" dirty="0"/>
              <a:t>の実効導電率を広帯域測定</a:t>
            </a:r>
          </a:p>
          <a:p>
            <a:pPr marL="0" indent="0">
              <a:buNone/>
            </a:pPr>
            <a:r>
              <a:rPr lang="ja-JP" altLang="en-US" sz="2000" dirty="0"/>
              <a:t>  </a:t>
            </a:r>
            <a:r>
              <a:rPr lang="en-US" altLang="ja-JP" sz="2000" dirty="0"/>
              <a:t>- </a:t>
            </a:r>
            <a:r>
              <a:rPr lang="ja-JP" altLang="en-US" sz="2000" dirty="0"/>
              <a:t>その値から減衰定数を算出</a:t>
            </a:r>
          </a:p>
          <a:p>
            <a:pPr marL="0" indent="0">
              <a:buNone/>
            </a:pPr>
            <a:r>
              <a:rPr lang="ja-JP" altLang="en-US" sz="2000" dirty="0"/>
              <a:t>  </a:t>
            </a:r>
            <a:r>
              <a:rPr lang="en-US" altLang="ja-JP" sz="2000" dirty="0"/>
              <a:t>- </a:t>
            </a:r>
            <a:r>
              <a:rPr lang="ja-JP" altLang="en-US" sz="2000" dirty="0"/>
              <a:t>高周波域では従来の理想導電率モデルより導体損失が数倍大きく乖離</a:t>
            </a:r>
          </a:p>
          <a:p>
            <a:pPr marL="0" indent="0">
              <a:buNone/>
            </a:pPr>
            <a:endParaRPr lang="ja-JP" altLang="en-US" sz="2000" dirty="0"/>
          </a:p>
          <a:p>
            <a:pPr marL="0" indent="0">
              <a:buNone/>
            </a:pPr>
            <a:r>
              <a:rPr lang="ja-JP" altLang="en-US" sz="2000" dirty="0"/>
              <a:t>課題</a:t>
            </a:r>
          </a:p>
          <a:p>
            <a:pPr marL="0" indent="0">
              <a:buNone/>
            </a:pPr>
            <a:r>
              <a:rPr lang="ja-JP" altLang="en-US" sz="2000" dirty="0"/>
              <a:t>  </a:t>
            </a:r>
            <a:r>
              <a:rPr lang="en-US" altLang="ja-JP" sz="2000" dirty="0"/>
              <a:t>- </a:t>
            </a:r>
            <a:r>
              <a:rPr lang="ja-JP" altLang="en-US" sz="2000" dirty="0"/>
              <a:t>表面粗さで実効導電率が下がることは実測で確認</a:t>
            </a:r>
          </a:p>
          <a:p>
            <a:pPr marL="0" indent="0">
              <a:buNone/>
            </a:pPr>
            <a:r>
              <a:rPr lang="ja-JP" altLang="en-US" sz="2000" dirty="0"/>
              <a:t>  </a:t>
            </a:r>
            <a:r>
              <a:rPr lang="en-US" altLang="ja-JP" sz="2000" dirty="0"/>
              <a:t>- </a:t>
            </a:r>
            <a:r>
              <a:rPr lang="ja-JP" altLang="en-US" sz="2000" dirty="0"/>
              <a:t>今回の算出結果の妥当性，実際の信号減衰への影響を</a:t>
            </a:r>
            <a:r>
              <a:rPr lang="en-US" altLang="ja-JP" sz="2000" dirty="0"/>
              <a:t>FDTD</a:t>
            </a:r>
            <a:r>
              <a:rPr lang="ja-JP" altLang="en-US" sz="2000" dirty="0"/>
              <a:t>解析などの電磁界解析で検証する</a:t>
            </a:r>
          </a:p>
        </p:txBody>
      </p:sp>
    </p:spTree>
    <p:extLst>
      <p:ext uri="{BB962C8B-B14F-4D97-AF65-F5344CB8AC3E}">
        <p14:creationId xmlns:p14="http://schemas.microsoft.com/office/powerpoint/2010/main" val="136509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a:xfrm>
            <a:off x="628650" y="158890"/>
            <a:ext cx="7886700" cy="624689"/>
          </a:xfrm>
        </p:spPr>
        <p:txBody>
          <a:bodyPr/>
          <a:lstStyle/>
          <a:p>
            <a:r>
              <a:rPr lang="ja-JP" altLang="en-US" dirty="0"/>
              <a:t>研究の背景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a:xfrm>
                <a:off x="628650" y="887273"/>
                <a:ext cx="7886700" cy="5083454"/>
              </a:xfrm>
            </p:spPr>
            <p:txBody>
              <a:bodyPr>
                <a:normAutofit/>
              </a:bodyPr>
              <a:lstStyle/>
              <a:p>
                <a:r>
                  <a:rPr lang="en-US" altLang="ja-JP" sz="2000" dirty="0"/>
                  <a:t>AI,5G/6G</a:t>
                </a:r>
                <a:r>
                  <a:rPr lang="ja-JP" altLang="en-US" sz="2000" dirty="0"/>
                  <a:t>の次世代通信技術は高速で大容量データ送受信が必須</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帯での通信性能が必要</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従来：研究室内の誘電損失を測定・検討</a:t>
                </a:r>
              </a:p>
              <a:p>
                <a:r>
                  <a:rPr lang="ja-JP" altLang="en-US" sz="2000" dirty="0"/>
                  <a:t>課題：導体損失における表面粗さの影響の検討は不十分</a:t>
                </a:r>
                <a:endParaRPr lang="en-US" altLang="ja-JP" sz="2000" dirty="0"/>
              </a:p>
              <a:p>
                <a:r>
                  <a:rPr lang="ja-JP" altLang="en-US" sz="2000" dirty="0"/>
                  <a:t>基板と導体を接着するための表面粗さが導体損失に影響？</a:t>
                </a:r>
              </a:p>
            </p:txBody>
          </p:sp>
        </mc:Choice>
        <mc:Fallback xmlns="">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xfrm>
                <a:off x="628650" y="887273"/>
                <a:ext cx="7886700" cy="5083454"/>
              </a:xfrm>
              <a:blipFill>
                <a:blip r:embed="rId3"/>
                <a:stretch>
                  <a:fillRect l="-696" t="-1321"/>
                </a:stretch>
              </a:blipFill>
            </p:spPr>
            <p:txBody>
              <a:bodyPr/>
              <a:lstStyle/>
              <a:p>
                <a:r>
                  <a:rPr lang="ja-JP" altLang="en-US">
                    <a:noFill/>
                  </a:rPr>
                  <a:t> </a:t>
                </a:r>
              </a:p>
            </p:txBody>
          </p:sp>
        </mc:Fallback>
      </mc:AlternateContent>
      <p:grpSp>
        <p:nvGrpSpPr>
          <p:cNvPr id="14" name="グループ化 13">
            <a:extLst>
              <a:ext uri="{FF2B5EF4-FFF2-40B4-BE49-F238E27FC236}">
                <a16:creationId xmlns:a16="http://schemas.microsoft.com/office/drawing/2014/main" id="{C47B1B5D-1ED7-DEA5-9ED6-1C528D6C248D}"/>
              </a:ext>
            </a:extLst>
          </p:cNvPr>
          <p:cNvGrpSpPr/>
          <p:nvPr/>
        </p:nvGrpSpPr>
        <p:grpSpPr>
          <a:xfrm>
            <a:off x="-2611312" y="3900756"/>
            <a:ext cx="2225252" cy="1514475"/>
            <a:chOff x="2562065" y="4793114"/>
            <a:chExt cx="2225252" cy="1514475"/>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2715789" y="5586864"/>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2715789" y="5586864"/>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751" y="3521000"/>
            <a:ext cx="4211249" cy="2350465"/>
          </a:xfrm>
          <a:prstGeom prst="rect">
            <a:avLst/>
          </a:prstGeom>
        </p:spPr>
      </p:pic>
      <p:pic>
        <p:nvPicPr>
          <p:cNvPr id="5" name="図 4" descr="図形, 矢印&#10;&#10;AI 生成コンテンツは誤りを含む可能性があります。">
            <a:extLst>
              <a:ext uri="{FF2B5EF4-FFF2-40B4-BE49-F238E27FC236}">
                <a16:creationId xmlns:a16="http://schemas.microsoft.com/office/drawing/2014/main" id="{BA9B0F90-4779-4334-C266-244E5732C98F}"/>
              </a:ext>
            </a:extLst>
          </p:cNvPr>
          <p:cNvPicPr>
            <a:picLocks noChangeAspect="1"/>
          </p:cNvPicPr>
          <p:nvPr/>
        </p:nvPicPr>
        <p:blipFill>
          <a:blip r:embed="rId8">
            <a:extLst>
              <a:ext uri="{28A0092B-C50C-407E-A947-70E740481C1C}">
                <a14:useLocalDpi xmlns:a14="http://schemas.microsoft.com/office/drawing/2010/main" val="0"/>
              </a:ext>
            </a:extLst>
          </a:blip>
          <a:srcRect l="5446" t="13314" r="5370" b="16908"/>
          <a:stretch>
            <a:fillRect/>
          </a:stretch>
        </p:blipFill>
        <p:spPr>
          <a:xfrm>
            <a:off x="5021399" y="4260239"/>
            <a:ext cx="3694923" cy="1576895"/>
          </a:xfrm>
          <a:prstGeom prst="rect">
            <a:avLst/>
          </a:prstGeom>
        </p:spPr>
      </p:pic>
      <p:sp>
        <p:nvSpPr>
          <p:cNvPr id="9" name="四角形: 角を丸くする 8">
            <a:extLst>
              <a:ext uri="{FF2B5EF4-FFF2-40B4-BE49-F238E27FC236}">
                <a16:creationId xmlns:a16="http://schemas.microsoft.com/office/drawing/2014/main" id="{63BE62EA-0325-6398-4D43-877843FE654A}"/>
              </a:ext>
            </a:extLst>
          </p:cNvPr>
          <p:cNvSpPr/>
          <p:nvPr/>
        </p:nvSpPr>
        <p:spPr>
          <a:xfrm>
            <a:off x="1426054" y="5859576"/>
            <a:ext cx="198895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損失のイメージ</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C8613304-21EC-5493-C4C7-826CC5722316}"/>
              </a:ext>
            </a:extLst>
          </p:cNvPr>
          <p:cNvSpPr/>
          <p:nvPr/>
        </p:nvSpPr>
        <p:spPr>
          <a:xfrm>
            <a:off x="5467739" y="5859576"/>
            <a:ext cx="2802242"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高周波化のイメージ</a:t>
            </a:r>
            <a:endParaRPr kumimoji="1" lang="ja-JP" altLang="en-US" dirty="0">
              <a:solidFill>
                <a:schemeClr val="tx1"/>
              </a:solidFill>
            </a:endParaRPr>
          </a:p>
        </p:txBody>
      </p:sp>
    </p:spTree>
    <p:extLst>
      <p:ext uri="{BB962C8B-B14F-4D97-AF65-F5344CB8AC3E}">
        <p14:creationId xmlns:p14="http://schemas.microsoft.com/office/powerpoint/2010/main" val="73446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表皮効果と表皮粗さの説明">
            <a:extLst>
              <a:ext uri="{FF2B5EF4-FFF2-40B4-BE49-F238E27FC236}">
                <a16:creationId xmlns:a16="http://schemas.microsoft.com/office/drawing/2014/main" id="{86EC2BE0-8C39-B2C7-8625-A6A28E2F27D0}"/>
              </a:ext>
            </a:extLst>
          </p:cNvPr>
          <p:cNvPicPr>
            <a:picLocks noChangeAspect="1"/>
          </p:cNvPicPr>
          <p:nvPr/>
        </p:nvPicPr>
        <p:blipFill>
          <a:blip r:embed="rId2">
            <a:extLst>
              <a:ext uri="{28A0092B-C50C-407E-A947-70E740481C1C}">
                <a14:useLocalDpi xmlns:a14="http://schemas.microsoft.com/office/drawing/2010/main" val="0"/>
              </a:ext>
            </a:extLst>
          </a:blip>
          <a:srcRect t="26521" b="13164"/>
          <a:stretch>
            <a:fillRect/>
          </a:stretch>
        </p:blipFill>
        <p:spPr>
          <a:xfrm>
            <a:off x="0" y="3168650"/>
            <a:ext cx="9144000" cy="3008313"/>
          </a:xfrm>
          <a:prstGeom prst="rect">
            <a:avLst/>
          </a:prstGeom>
        </p:spPr>
      </p:pic>
      <p:sp>
        <p:nvSpPr>
          <p:cNvPr id="2" name="タイトル 1">
            <a:extLst>
              <a:ext uri="{FF2B5EF4-FFF2-40B4-BE49-F238E27FC236}">
                <a16:creationId xmlns:a16="http://schemas.microsoft.com/office/drawing/2014/main" id="{C6531F67-164B-BCA4-AEC0-71E14A72E189}"/>
              </a:ext>
            </a:extLst>
          </p:cNvPr>
          <p:cNvSpPr>
            <a:spLocks noGrp="1"/>
          </p:cNvSpPr>
          <p:nvPr>
            <p:ph type="title"/>
          </p:nvPr>
        </p:nvSpPr>
        <p:spPr/>
        <p:txBody>
          <a:bodyPr/>
          <a:lstStyle/>
          <a:p>
            <a:r>
              <a:rPr lang="ja-JP" altLang="en-US" dirty="0"/>
              <a:t>表皮効果と表面粗さの関係</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13D3287-D9F5-1AD8-CB57-E16B5F2099FA}"/>
                  </a:ext>
                </a:extLst>
              </p:cNvPr>
              <p:cNvSpPr>
                <a:spLocks noGrp="1"/>
              </p:cNvSpPr>
              <p:nvPr>
                <p:ph idx="1"/>
              </p:nvPr>
            </p:nvSpPr>
            <p:spPr/>
            <p:txBody>
              <a:bodyPr/>
              <a:lstStyle/>
              <a:p>
                <a:r>
                  <a:rPr kumimoji="1" lang="ja-JP" altLang="en-US" dirty="0"/>
                  <a:t>表皮深さ </a:t>
                </a:r>
                <a:r>
                  <a:rPr kumimoji="1" lang="en-US" altLang="ja-JP" dirty="0"/>
                  <a:t>:</a:t>
                </a:r>
                <a14:m>
                  <m:oMath xmlns:m="http://schemas.openxmlformats.org/officeDocument/2006/math">
                    <m:r>
                      <a:rPr lang="ja-JP" altLang="en-US" i="1">
                        <a:latin typeface="Cambria Math" panose="02040503050406030204" pitchFamily="18" charset="0"/>
                      </a:rPr>
                      <m:t>𝛿</m:t>
                    </m:r>
                    <m:r>
                      <a:rPr kumimoji="1" lang="ja-JP" altLang="en-US" i="1" smtClean="0">
                        <a:latin typeface="Cambria Math" panose="02040503050406030204" pitchFamily="18" charset="0"/>
                      </a:rPr>
                      <m:t>=</m:t>
                    </m:r>
                    <m:rad>
                      <m:radPr>
                        <m:degHide m:val="on"/>
                        <m:ctrlPr>
                          <a:rPr kumimoji="1" lang="ja-JP" altLang="en-US" i="1" smtClean="0">
                            <a:latin typeface="Cambria Math" panose="02040503050406030204" pitchFamily="18" charset="0"/>
                          </a:rPr>
                        </m:ctrlPr>
                      </m:radPr>
                      <m:deg/>
                      <m:e>
                        <m:r>
                          <a:rPr kumimoji="1" lang="ja-JP" altLang="en-US" i="1" smtClean="0">
                            <a:latin typeface="Cambria Math" panose="02040503050406030204" pitchFamily="18" charset="0"/>
                          </a:rPr>
                          <m:t>1</m:t>
                        </m:r>
                        <m:r>
                          <m:rPr>
                            <m:lit/>
                          </m:rPr>
                          <a:rPr kumimoji="1" lang="ja-JP" altLang="en-US" i="1" smtClean="0">
                            <a:latin typeface="Cambria Math" panose="02040503050406030204" pitchFamily="18" charset="0"/>
                          </a:rPr>
                          <m:t>/</m:t>
                        </m:r>
                        <m:d>
                          <m:dPr>
                            <m:ctrlPr>
                              <a:rPr kumimoji="1" lang="ja-JP" altLang="en-US" i="1" smtClean="0">
                                <a:latin typeface="Cambria Math" panose="02040503050406030204" pitchFamily="18" charset="0"/>
                              </a:rPr>
                            </m:ctrlPr>
                          </m:dPr>
                          <m:e>
                            <m:r>
                              <a:rPr kumimoji="1" lang="ja-JP" altLang="en-US" i="1" smtClean="0">
                                <a:latin typeface="Cambria Math" panose="02040503050406030204" pitchFamily="18" charset="0"/>
                              </a:rPr>
                              <m:t>𝜋</m:t>
                            </m:r>
                            <m:r>
                              <a:rPr kumimoji="1" lang="ja-JP" altLang="en-US" i="1" smtClean="0">
                                <a:latin typeface="Cambria Math" panose="02040503050406030204" pitchFamily="18" charset="0"/>
                              </a:rPr>
                              <m:t>𝑓</m:t>
                            </m:r>
                            <m:r>
                              <a:rPr kumimoji="1" lang="ja-JP" altLang="en-US" i="1" smtClean="0">
                                <a:latin typeface="Cambria Math" panose="02040503050406030204" pitchFamily="18" charset="0"/>
                              </a:rPr>
                              <m:t>𝜇𝜎</m:t>
                            </m:r>
                          </m:e>
                        </m:d>
                      </m:e>
                    </m:rad>
                  </m:oMath>
                </a14:m>
                <a:endParaRPr kumimoji="1" lang="en-US" altLang="ja-JP" dirty="0"/>
              </a:p>
              <a:p>
                <a14:m>
                  <m:oMath xmlns:m="http://schemas.openxmlformats.org/officeDocument/2006/math">
                    <m:r>
                      <a:rPr lang="ja-JP" altLang="en-US" i="1">
                        <a:latin typeface="Cambria Math" panose="02040503050406030204" pitchFamily="18" charset="0"/>
                      </a:rPr>
                      <m:t>𝛿</m:t>
                    </m:r>
                  </m:oMath>
                </a14:m>
                <a:r>
                  <a:rPr lang="ja-JP" altLang="en-US" dirty="0"/>
                  <a:t>は</a:t>
                </a:r>
                <a:r>
                  <a:rPr lang="en-US" altLang="ja-JP" dirty="0"/>
                  <a:t>3 GHz</a:t>
                </a:r>
                <a:r>
                  <a:rPr lang="ja-JP" altLang="en-US" dirty="0"/>
                  <a:t>で約</a:t>
                </a:r>
                <a:r>
                  <a:rPr lang="en-US" altLang="ja-JP" dirty="0"/>
                  <a:t>1.1μm</a:t>
                </a:r>
                <a:r>
                  <a:rPr lang="ja-JP" altLang="en-US" dirty="0"/>
                  <a:t>，</a:t>
                </a:r>
                <a:r>
                  <a:rPr lang="en-US" altLang="ja-JP" dirty="0"/>
                  <a:t>30 GHz</a:t>
                </a:r>
                <a:r>
                  <a:rPr lang="ja-JP" altLang="en-US" dirty="0"/>
                  <a:t>で約</a:t>
                </a:r>
                <a:r>
                  <a:rPr lang="en-US" altLang="ja-JP" dirty="0"/>
                  <a:t>0.36 </a:t>
                </a:r>
                <a:r>
                  <a:rPr lang="en-US" altLang="ja-JP" dirty="0" err="1"/>
                  <a:t>μm</a:t>
                </a:r>
                <a:endParaRPr lang="en-US" altLang="ja-JP" dirty="0"/>
              </a:p>
              <a:p>
                <a:endParaRPr kumimoji="1" lang="en-US" altLang="ja-JP" dirty="0"/>
              </a:p>
            </p:txBody>
          </p:sp>
        </mc:Choice>
        <mc:Fallback>
          <p:sp>
            <p:nvSpPr>
              <p:cNvPr id="3" name="コンテンツ プレースホルダー 2">
                <a:extLst>
                  <a:ext uri="{FF2B5EF4-FFF2-40B4-BE49-F238E27FC236}">
                    <a16:creationId xmlns:a16="http://schemas.microsoft.com/office/drawing/2014/main" id="{E13D3287-D9F5-1AD8-CB57-E16B5F2099FA}"/>
                  </a:ext>
                </a:extLst>
              </p:cNvPr>
              <p:cNvSpPr>
                <a:spLocks noGrp="1" noRot="1" noChangeAspect="1" noMove="1" noResize="1" noEditPoints="1" noAdjustHandles="1" noChangeArrowheads="1" noChangeShapeType="1" noTextEdit="1"/>
              </p:cNvSpPr>
              <p:nvPr>
                <p:ph idx="1"/>
              </p:nvPr>
            </p:nvSpPr>
            <p:spPr>
              <a:blipFill>
                <a:blip r:embed="rId3"/>
                <a:stretch>
                  <a:fillRect l="-1005" t="-360"/>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D8A7E4A9-6B3E-B2A5-A5A2-516C54269F2A}"/>
              </a:ext>
            </a:extLst>
          </p:cNvPr>
          <p:cNvSpPr/>
          <p:nvPr/>
        </p:nvSpPr>
        <p:spPr>
          <a:xfrm>
            <a:off x="1657350"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低周波</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7EFBE35B-5FA1-D29C-870A-FA7946EDF00F}"/>
              </a:ext>
            </a:extLst>
          </p:cNvPr>
          <p:cNvSpPr/>
          <p:nvPr/>
        </p:nvSpPr>
        <p:spPr>
          <a:xfrm>
            <a:off x="6353175"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5B50218-47F2-9A9C-0CDF-C3002E4477F3}"/>
              </a:ext>
            </a:extLst>
          </p:cNvPr>
          <p:cNvCxnSpPr>
            <a:cxnSpLocks/>
          </p:cNvCxnSpPr>
          <p:nvPr/>
        </p:nvCxnSpPr>
        <p:spPr>
          <a:xfrm>
            <a:off x="156633" y="3263900"/>
            <a:ext cx="0" cy="1591733"/>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グラフィックス 29">
            <a:extLst>
              <a:ext uri="{FF2B5EF4-FFF2-40B4-BE49-F238E27FC236}">
                <a16:creationId xmlns:a16="http://schemas.microsoft.com/office/drawing/2014/main" id="{72A7FAE4-8AFF-6A8F-1441-309827E31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1050" y="3280665"/>
            <a:ext cx="4552950" cy="304800"/>
          </a:xfrm>
          <a:prstGeom prst="rect">
            <a:avLst/>
          </a:prstGeom>
        </p:spPr>
      </p:pic>
      <p:cxnSp>
        <p:nvCxnSpPr>
          <p:cNvPr id="16" name="直線矢印コネクタ 15">
            <a:extLst>
              <a:ext uri="{FF2B5EF4-FFF2-40B4-BE49-F238E27FC236}">
                <a16:creationId xmlns:a16="http://schemas.microsoft.com/office/drawing/2014/main" id="{735222E8-2410-870A-215E-DEAEC7BBBE9A}"/>
              </a:ext>
            </a:extLst>
          </p:cNvPr>
          <p:cNvCxnSpPr>
            <a:cxnSpLocks/>
          </p:cNvCxnSpPr>
          <p:nvPr/>
        </p:nvCxnSpPr>
        <p:spPr>
          <a:xfrm>
            <a:off x="4741333" y="3263900"/>
            <a:ext cx="0" cy="266184"/>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99DCE218-4734-C84D-36BA-22483A2D7E54}"/>
                  </a:ext>
                </a:extLst>
              </p:cNvPr>
              <p:cNvSpPr/>
              <p:nvPr/>
            </p:nvSpPr>
            <p:spPr>
              <a:xfrm>
                <a:off x="4799754" y="3263900"/>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i="1">
                              <a:solidFill>
                                <a:schemeClr val="tx1"/>
                              </a:solidFill>
                              <a:latin typeface="Cambria Math" panose="02040503050406030204" pitchFamily="18" charset="0"/>
                            </a:rPr>
                            <m:t>high</m:t>
                          </m:r>
                        </m:sub>
                      </m:sSub>
                    </m:oMath>
                  </m:oMathPara>
                </a14:m>
                <a:endParaRPr kumimoji="1" lang="ja-JP" altLang="en-US" dirty="0">
                  <a:solidFill>
                    <a:schemeClr val="tx1"/>
                  </a:solidFill>
                </a:endParaRPr>
              </a:p>
            </p:txBody>
          </p:sp>
        </mc:Choice>
        <mc:Fallback xmlns="">
          <p:sp>
            <p:nvSpPr>
              <p:cNvPr id="20" name="四角形: 角を丸くする 19">
                <a:extLst>
                  <a:ext uri="{FF2B5EF4-FFF2-40B4-BE49-F238E27FC236}">
                    <a16:creationId xmlns:a16="http://schemas.microsoft.com/office/drawing/2014/main" id="{99DCE218-4734-C84D-36BA-22483A2D7E54}"/>
                  </a:ext>
                </a:extLst>
              </p:cNvPr>
              <p:cNvSpPr>
                <a:spLocks noRot="1" noChangeAspect="1" noMove="1" noResize="1" noEditPoints="1" noAdjustHandles="1" noChangeArrowheads="1" noChangeShapeType="1" noTextEdit="1"/>
              </p:cNvSpPr>
              <p:nvPr/>
            </p:nvSpPr>
            <p:spPr>
              <a:xfrm>
                <a:off x="4799754" y="3263900"/>
                <a:ext cx="1028700" cy="321565"/>
              </a:xfrm>
              <a:prstGeom prst="roundRect">
                <a:avLst/>
              </a:prstGeom>
              <a:blipFill>
                <a:blip r:embed="rId6"/>
                <a:stretch>
                  <a:fillRect b="-22642"/>
                </a:stretch>
              </a:blipFill>
              <a:ln w="2857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四角形: 角を丸くする 20">
                <a:extLst>
                  <a:ext uri="{FF2B5EF4-FFF2-40B4-BE49-F238E27FC236}">
                    <a16:creationId xmlns:a16="http://schemas.microsoft.com/office/drawing/2014/main" id="{5F340BE6-D2AF-CB53-C291-2A4ED586D1FA}"/>
                  </a:ext>
                </a:extLst>
              </p:cNvPr>
              <p:cNvSpPr/>
              <p:nvPr/>
            </p:nvSpPr>
            <p:spPr>
              <a:xfrm>
                <a:off x="156633" y="3638009"/>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b="0" i="1" smtClean="0">
                              <a:solidFill>
                                <a:schemeClr val="tx1"/>
                              </a:solidFill>
                              <a:latin typeface="Cambria Math" panose="02040503050406030204" pitchFamily="18" charset="0"/>
                            </a:rPr>
                            <m:t>low</m:t>
                          </m:r>
                        </m:sub>
                      </m:sSub>
                    </m:oMath>
                  </m:oMathPara>
                </a14:m>
                <a:endParaRPr kumimoji="1" lang="ja-JP" altLang="en-US" dirty="0">
                  <a:solidFill>
                    <a:schemeClr val="tx1"/>
                  </a:solidFill>
                </a:endParaRPr>
              </a:p>
            </p:txBody>
          </p:sp>
        </mc:Choice>
        <mc:Fallback xmlns="">
          <p:sp>
            <p:nvSpPr>
              <p:cNvPr id="21" name="四角形: 角を丸くする 20">
                <a:extLst>
                  <a:ext uri="{FF2B5EF4-FFF2-40B4-BE49-F238E27FC236}">
                    <a16:creationId xmlns:a16="http://schemas.microsoft.com/office/drawing/2014/main" id="{5F340BE6-D2AF-CB53-C291-2A4ED586D1FA}"/>
                  </a:ext>
                </a:extLst>
              </p:cNvPr>
              <p:cNvSpPr>
                <a:spLocks noRot="1" noChangeAspect="1" noMove="1" noResize="1" noEditPoints="1" noAdjustHandles="1" noChangeArrowheads="1" noChangeShapeType="1" noTextEdit="1"/>
              </p:cNvSpPr>
              <p:nvPr/>
            </p:nvSpPr>
            <p:spPr>
              <a:xfrm>
                <a:off x="156633" y="3638009"/>
                <a:ext cx="1028700" cy="321565"/>
              </a:xfrm>
              <a:prstGeom prst="roundRect">
                <a:avLst/>
              </a:prstGeom>
              <a:blipFill>
                <a:blip r:embed="rId7"/>
                <a:stretch>
                  <a:fillRect b="-11321"/>
                </a:stretch>
              </a:blipFill>
              <a:ln w="28575">
                <a:noFill/>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3A74EBEB-3732-80FB-BEFA-F2608E442AD4}"/>
              </a:ext>
            </a:extLst>
          </p:cNvPr>
          <p:cNvCxnSpPr/>
          <p:nvPr/>
        </p:nvCxnSpPr>
        <p:spPr>
          <a:xfrm>
            <a:off x="436880" y="4302760"/>
            <a:ext cx="366268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391B07B4-F02A-3AB9-4530-046D3956ED42}"/>
              </a:ext>
            </a:extLst>
          </p:cNvPr>
          <p:cNvSpPr/>
          <p:nvPr/>
        </p:nvSpPr>
        <p:spPr>
          <a:xfrm>
            <a:off x="4057650" y="5660606"/>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誘電体</a:t>
            </a:r>
            <a:endParaRPr kumimoji="1" lang="ja-JP" altLang="en-US" dirty="0">
              <a:solidFill>
                <a:schemeClr val="tx1"/>
              </a:solidFill>
            </a:endParaRPr>
          </a:p>
        </p:txBody>
      </p:sp>
      <p:sp>
        <p:nvSpPr>
          <p:cNvPr id="6" name="四角形: 角を丸くする 5">
            <a:extLst>
              <a:ext uri="{FF2B5EF4-FFF2-40B4-BE49-F238E27FC236}">
                <a16:creationId xmlns:a16="http://schemas.microsoft.com/office/drawing/2014/main" id="{94FAAE10-5B3B-5C29-2FE2-025248A54BA0}"/>
              </a:ext>
            </a:extLst>
          </p:cNvPr>
          <p:cNvSpPr/>
          <p:nvPr/>
        </p:nvSpPr>
        <p:spPr>
          <a:xfrm>
            <a:off x="4057650" y="4777035"/>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導体</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232C29CA-49D4-59EE-22C3-53429E0EE276}"/>
              </a:ext>
            </a:extLst>
          </p:cNvPr>
          <p:cNvSpPr/>
          <p:nvPr/>
        </p:nvSpPr>
        <p:spPr>
          <a:xfrm>
            <a:off x="4057650" y="2784132"/>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空気中</a:t>
            </a:r>
            <a:endParaRPr kumimoji="1" lang="ja-JP" altLang="en-US" dirty="0">
              <a:solidFill>
                <a:schemeClr val="tx1"/>
              </a:solidFill>
            </a:endParaRPr>
          </a:p>
        </p:txBody>
      </p:sp>
    </p:spTree>
    <p:extLst>
      <p:ext uri="{BB962C8B-B14F-4D97-AF65-F5344CB8AC3E}">
        <p14:creationId xmlns:p14="http://schemas.microsoft.com/office/powerpoint/2010/main" val="18206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a:t>本研究の目的</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vert="horz" lIns="91440" tIns="45720" rIns="91440" bIns="45720" rtlCol="0" anchor="t">
                <a:normAutofit/>
              </a:bodyPr>
              <a:lstStyle/>
              <a:p>
                <a:pPr marL="0" indent="0">
                  <a:buNone/>
                </a:pPr>
                <a:r>
                  <a:rPr lang="ja-JP" altLang="en-US" dirty="0"/>
                  <a:t>目的</a:t>
                </a:r>
                <a:endParaRPr lang="en-US" altLang="ja-JP" dirty="0"/>
              </a:p>
              <a:p>
                <a:r>
                  <a:rPr lang="ja-JP" altLang="en-US" dirty="0"/>
                  <a:t>表面粗さの影響を含んだ実効導電率を測定し、高周波帯での導体損失を評価する。</a:t>
                </a:r>
                <a:endParaRPr lang="en-US" altLang="ja-JP" dirty="0"/>
              </a:p>
              <a:p>
                <a:pPr marL="0" indent="0">
                  <a:buNone/>
                </a:pPr>
                <a:r>
                  <a:rPr lang="ja-JP" altLang="en-US" dirty="0"/>
                  <a:t>やったこと</a:t>
                </a:r>
                <a:endParaRPr lang="en-US" altLang="ja-JP" dirty="0"/>
              </a:p>
              <a:p>
                <a:r>
                  <a:rPr lang="ja-JP" altLang="en-US" dirty="0">
                    <a:latin typeface="メイリオ"/>
                    <a:ea typeface="メイリオ"/>
                  </a:rPr>
                  <a:t>平衡円板共振器法（</a:t>
                </a:r>
                <a:r>
                  <a:rPr lang="en-US" altLang="ja-JP" dirty="0">
                    <a:latin typeface="メイリオ"/>
                    <a:ea typeface="メイリオ"/>
                  </a:rPr>
                  <a:t>BCDR</a:t>
                </a:r>
                <a:r>
                  <a:rPr lang="ja-JP" altLang="en-US" dirty="0">
                    <a:latin typeface="メイリオ"/>
                    <a:ea typeface="メイリオ"/>
                  </a:rPr>
                  <a:t>法）を用いて</a:t>
                </a:r>
                <a:r>
                  <a:rPr lang="en-US" altLang="ja-JP" dirty="0">
                    <a:latin typeface="メイリオ"/>
                    <a:ea typeface="メイリオ"/>
                  </a:rPr>
                  <a:t>MEGTRON6</a:t>
                </a:r>
                <a:r>
                  <a:rPr lang="ja-JP" altLang="en-US" dirty="0">
                    <a:latin typeface="メイリオ"/>
                    <a:ea typeface="メイリオ"/>
                  </a:rPr>
                  <a:t>の</a:t>
                </a:r>
                <a:br>
                  <a:rPr lang="en-US" altLang="ja-JP" dirty="0">
                    <a:latin typeface="メイリオ"/>
                    <a:ea typeface="メイリオ"/>
                  </a:rPr>
                </a:br>
                <a:r>
                  <a:rPr lang="ja-JP" altLang="en-US" dirty="0">
                    <a:latin typeface="メイリオ"/>
                    <a:ea typeface="メイリオ"/>
                  </a:rPr>
                  <a:t>複素誘電率測定</a:t>
                </a:r>
                <a:r>
                  <a:rPr lang="en-US" altLang="ja-JP" dirty="0">
                    <a:latin typeface="メイリオ"/>
                    <a:ea typeface="メイリオ"/>
                  </a:rPr>
                  <a:t>(</a:t>
                </a:r>
                <a:r>
                  <a:rPr lang="en-US" altLang="ja-JP" dirty="0"/>
                  <a:t> </a:t>
                </a:r>
                <a14:m>
                  <m:oMath xmlns:m="http://schemas.openxmlformats.org/officeDocument/2006/math">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𝜀</m:t>
                        </m:r>
                      </m:e>
                      <m:sub>
                        <m:r>
                          <a:rPr lang="en-US" altLang="ja-JP" i="1" dirty="0" err="1">
                            <a:latin typeface="Cambria Math" panose="02040503050406030204" pitchFamily="18" charset="0"/>
                          </a:rPr>
                          <m:t>𝑟</m:t>
                        </m:r>
                      </m:sub>
                      <m:sup>
                        <m:r>
                          <a:rPr lang="en-US" altLang="ja-JP" i="1" dirty="0">
                            <a:latin typeface="Cambria Math" panose="02040503050406030204" pitchFamily="18" charset="0"/>
                          </a:rPr>
                          <m:t>′</m:t>
                        </m:r>
                      </m:sup>
                    </m:sSubSup>
                  </m:oMath>
                </a14:m>
                <a:r>
                  <a:rPr lang="en-US" altLang="ja-JP" dirty="0">
                    <a:latin typeface="メイリオ"/>
                    <a:ea typeface="メイリオ"/>
                  </a:rPr>
                  <a:t>,</a:t>
                </a:r>
                <a14:m>
                  <m:oMath xmlns:m="http://schemas.openxmlformats.org/officeDocument/2006/math">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𝜀</m:t>
                        </m:r>
                      </m:e>
                      <m:sub>
                        <m:r>
                          <a:rPr lang="en-US" altLang="ja-JP" i="1" dirty="0" err="1">
                            <a:latin typeface="Cambria Math" panose="02040503050406030204" pitchFamily="18" charset="0"/>
                          </a:rPr>
                          <m:t>𝑟</m:t>
                        </m:r>
                      </m:sub>
                      <m:sup>
                        <m:r>
                          <a:rPr lang="en-US" altLang="ja-JP" i="1" dirty="0">
                            <a:latin typeface="Cambria Math" panose="02040503050406030204" pitchFamily="18" charset="0"/>
                          </a:rPr>
                          <m:t>′′</m:t>
                        </m:r>
                      </m:sup>
                    </m:sSubSup>
                  </m:oMath>
                </a14:m>
                <a:r>
                  <a:rPr lang="en-US" altLang="ja-JP" dirty="0">
                    <a:latin typeface="メイリオ"/>
                    <a:ea typeface="メイリオ"/>
                  </a:rPr>
                  <a:t>) (10~110 GHz)</a:t>
                </a:r>
              </a:p>
              <a:p>
                <a:r>
                  <a:rPr lang="ja-JP" altLang="en-US" dirty="0"/>
                  <a:t>同一手法で</a:t>
                </a:r>
                <a:r>
                  <a:rPr lang="en-US" altLang="ja-JP" dirty="0"/>
                  <a:t>MEGTRON6</a:t>
                </a:r>
                <a:r>
                  <a:rPr lang="ja-JP" altLang="en-US" dirty="0"/>
                  <a:t>の実効導電率測定</a:t>
                </a:r>
                <a:endParaRPr lang="en-US" altLang="ja-JP" dirty="0"/>
              </a:p>
              <a:p>
                <a:r>
                  <a:rPr lang="ja-JP" altLang="en-US" dirty="0">
                    <a:latin typeface="メイリオ"/>
                    <a:ea typeface="メイリオ"/>
                  </a:rPr>
                  <a:t>導電率を用いて減衰定数の算出</a:t>
                </a:r>
              </a:p>
            </p:txBody>
          </p:sp>
        </mc:Choice>
        <mc:Fallback>
          <p:sp>
            <p:nvSpPr>
              <p:cNvPr id="3" name="コンテンツ プレースホルダー 2">
                <a:extLst>
                  <a:ext uri="{FF2B5EF4-FFF2-40B4-BE49-F238E27FC236}">
                    <a16:creationId xmlns:a16="http://schemas.microsoft.com/office/drawing/2014/main" id="{7FA4065B-7759-DE8D-CBE5-246C1F8F0E8A}"/>
                  </a:ext>
                </a:extLst>
              </p:cNvPr>
              <p:cNvSpPr>
                <a:spLocks noGrp="1" noRot="1" noChangeAspect="1" noMove="1" noResize="1" noEditPoints="1" noAdjustHandles="1" noChangeArrowheads="1" noChangeShapeType="1" noTextEdit="1"/>
              </p:cNvSpPr>
              <p:nvPr>
                <p:ph idx="1"/>
              </p:nvPr>
            </p:nvSpPr>
            <p:spPr>
              <a:xfrm>
                <a:off x="628650" y="1093509"/>
                <a:ext cx="7886700" cy="3848437"/>
              </a:xfrm>
              <a:blipFill>
                <a:blip r:embed="rId3"/>
                <a:stretch>
                  <a:fillRect l="-1159" t="-1899" r="-773"/>
                </a:stretch>
              </a:blipFill>
            </p:spPr>
            <p:txBody>
              <a:bodyPr/>
              <a:lstStyle/>
              <a:p>
                <a:r>
                  <a:rPr lang="ja-JP" altLang="en-US">
                    <a:noFill/>
                  </a:rPr>
                  <a:t> </a:t>
                </a:r>
              </a:p>
            </p:txBody>
          </p:sp>
        </mc:Fallback>
      </mc:AlternateContent>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2161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114966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複素誘電率測定</a:t>
            </a:r>
            <a:endParaRPr kumimoji="1" lang="ja-JP" altLang="en-US">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139533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実基板銅箔を使用</a:t>
            </a: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166038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導電率測定</a:t>
            </a:r>
            <a:endParaRPr kumimoji="1" lang="ja-JP" altLang="en-US">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10881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133686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160980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73260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164276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減衰定数算出</a:t>
            </a:r>
            <a:endParaRPr kumimoji="1" lang="ja-JP" altLang="en-US">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a:t>測定対象の材料</a:t>
            </a:r>
            <a:endParaRPr kumimoji="1" lang="ja-JP" altLang="en-US"/>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247502632"/>
              </p:ext>
            </p:extLst>
          </p:nvPr>
        </p:nvGraphicFramePr>
        <p:xfrm>
          <a:off x="297543" y="1055902"/>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a:effectLst/>
                          <a:latin typeface="+mn-ea"/>
                          <a:ea typeface="+mn-ea"/>
                        </a:rPr>
                        <a:t>基板名</a:t>
                      </a:r>
                      <a:endParaRPr lang="en-US" altLang="ja-JP" sz="2000" u="none" strike="noStrike">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メーカ名</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公称厚</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tx1">
                              <a:lumMod val="50000"/>
                              <a:lumOff val="50000"/>
                            </a:schemeClr>
                          </a:solidFill>
                          <a:effectLst/>
                          <a:latin typeface="+mn-ea"/>
                          <a:ea typeface="+mn-ea"/>
                        </a:rPr>
                        <a:t>0.3mm</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a:solidFill>
                            <a:schemeClr val="tx1">
                              <a:lumMod val="50000"/>
                              <a:lumOff val="50000"/>
                            </a:schemeClr>
                          </a:solidFill>
                          <a:effectLst/>
                          <a:latin typeface="+mn-ea"/>
                          <a:ea typeface="+mn-ea"/>
                        </a:rPr>
                        <a:t>高耐久性、高熱伝導性、低価格であり、</a:t>
                      </a:r>
                      <a:r>
                        <a:rPr lang="en-US" altLang="ja-JP" sz="1800" b="0" i="0" u="none" strike="noStrike">
                          <a:solidFill>
                            <a:schemeClr val="tx1">
                              <a:lumMod val="50000"/>
                              <a:lumOff val="50000"/>
                            </a:schemeClr>
                          </a:solidFill>
                          <a:effectLst/>
                          <a:latin typeface="+mn-ea"/>
                          <a:ea typeface="+mn-ea"/>
                        </a:rPr>
                        <a:t>1GHz</a:t>
                      </a:r>
                      <a:r>
                        <a:rPr lang="ja-JP" altLang="en-US" sz="1800" b="0" i="0" u="none" strike="noStrike">
                          <a:solidFill>
                            <a:schemeClr val="tx1">
                              <a:lumMod val="50000"/>
                              <a:lumOff val="50000"/>
                            </a:schemeClr>
                          </a:solidFill>
                          <a:effectLst/>
                          <a:latin typeface="+mn-ea"/>
                          <a:ea typeface="+mn-ea"/>
                        </a:rPr>
                        <a:t>以下の帯域でよく使われる。</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a:solidFill>
                            <a:srgbClr val="000000"/>
                          </a:solidFill>
                          <a:effectLst/>
                          <a:latin typeface="+mn-ea"/>
                          <a:ea typeface="+mn-ea"/>
                        </a:rPr>
                        <a:t>0.3mm</a:t>
                      </a:r>
                      <a:endParaRPr lang="en-US" sz="2000" b="0" i="0" u="none" strike="noStrike">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122022" y="4800432"/>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4626430" y="4958337"/>
            <a:ext cx="3674384" cy="707886"/>
          </a:xfrm>
          <a:prstGeom prst="rect">
            <a:avLst/>
          </a:prstGeom>
          <a:noFill/>
        </p:spPr>
        <p:txBody>
          <a:bodyPr wrap="square" rtlCol="0">
            <a:spAutoFit/>
          </a:bodyPr>
          <a:lstStyle/>
          <a:p>
            <a:r>
              <a:rPr lang="ja-JP" altLang="en-US" sz="200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3494397" y="5308264"/>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6463622" y="5666223"/>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3897546" y="6092764"/>
            <a:ext cx="5132152" cy="400110"/>
          </a:xfrm>
          <a:prstGeom prst="rect">
            <a:avLst/>
          </a:prstGeom>
          <a:noFill/>
        </p:spPr>
        <p:txBody>
          <a:bodyPr wrap="square" rtlCol="0">
            <a:spAutoFit/>
          </a:bodyPr>
          <a:lstStyle/>
          <a:p>
            <a:r>
              <a:rPr kumimoji="1" lang="ja-JP" altLang="en-US" sz="2000">
                <a:latin typeface="メイリオ" panose="020B0604030504040204" pitchFamily="50" charset="-128"/>
                <a:ea typeface="メイリオ" panose="020B0604030504040204" pitchFamily="50" charset="-128"/>
              </a:rPr>
              <a:t>このような基板の評価には</a:t>
            </a:r>
            <a:r>
              <a:rPr kumimoji="1" lang="en-US" altLang="ja-JP" sz="2000">
                <a:latin typeface="メイリオ" panose="020B0604030504040204" pitchFamily="50" charset="-128"/>
                <a:ea typeface="メイリオ" panose="020B0604030504040204" pitchFamily="50" charset="-128"/>
              </a:rPr>
              <a:t>BCDR</a:t>
            </a:r>
            <a:r>
              <a:rPr kumimoji="1" lang="ja-JP" altLang="en-US" sz="2000">
                <a:latin typeface="メイリオ" panose="020B0604030504040204" pitchFamily="50" charset="-128"/>
                <a:ea typeface="メイリオ" panose="020B0604030504040204" pitchFamily="50" charset="-128"/>
              </a:rPr>
              <a:t>法が有効</a:t>
            </a:r>
          </a:p>
        </p:txBody>
      </p:sp>
      <p:sp>
        <p:nvSpPr>
          <p:cNvPr id="10" name="テキスト ボックス 9">
            <a:extLst>
              <a:ext uri="{FF2B5EF4-FFF2-40B4-BE49-F238E27FC236}">
                <a16:creationId xmlns:a16="http://schemas.microsoft.com/office/drawing/2014/main" id="{7E7E3B0A-4E8F-2FAC-D188-DB9578740BB8}"/>
              </a:ext>
            </a:extLst>
          </p:cNvPr>
          <p:cNvSpPr txBox="1"/>
          <p:nvPr/>
        </p:nvSpPr>
        <p:spPr>
          <a:xfrm>
            <a:off x="297543" y="4387107"/>
            <a:ext cx="5811026" cy="400110"/>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FR4</a:t>
            </a:r>
            <a:r>
              <a:rPr kumimoji="1" lang="ja-JP" altLang="en-US" sz="2000" dirty="0">
                <a:latin typeface="メイリオ" panose="020B0604030504040204" pitchFamily="50" charset="-128"/>
                <a:ea typeface="メイリオ" panose="020B0604030504040204" pitchFamily="50" charset="-128"/>
              </a:rPr>
              <a:t>は先行研究で測定．今回は測定していない</a:t>
            </a:r>
          </a:p>
        </p:txBody>
      </p:sp>
    </p:spTree>
    <p:extLst>
      <p:ext uri="{BB962C8B-B14F-4D97-AF65-F5344CB8AC3E}">
        <p14:creationId xmlns:p14="http://schemas.microsoft.com/office/powerpoint/2010/main" val="21549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lang="en-US" altLang="ja-JP"/>
              <a:t>BCDR</a:t>
            </a:r>
            <a:r>
              <a:rPr lang="ja-JP" altLang="en-US"/>
              <a:t>法による測定方法</a:t>
            </a:r>
            <a:endParaRPr kumimoji="1" lang="ja-JP" altLang="en-US" sz="280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93372"/>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628650" y="5295086"/>
            <a:ext cx="3732849"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基板自体の</a:t>
            </a:r>
            <a:r>
              <a:rPr lang="ja-JP" altLang="en-US" dirty="0">
                <a:solidFill>
                  <a:srgbClr val="FF0000"/>
                </a:solidFill>
                <a:latin typeface="+mn-ea"/>
              </a:rPr>
              <a:t>複素誘電率</a:t>
            </a:r>
            <a:r>
              <a:rPr lang="ja-JP" altLang="en-US" dirty="0">
                <a:latin typeface="+mn-ea"/>
              </a:rPr>
              <a:t>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162425" y="5295086"/>
            <a:ext cx="4352925" cy="923330"/>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a:t>
            </a:r>
            <a:br>
              <a:rPr lang="en-US" altLang="ja-JP" dirty="0">
                <a:latin typeface="+mn-ea"/>
              </a:rPr>
            </a:br>
            <a:r>
              <a:rPr lang="ja-JP" altLang="en-US" dirty="0">
                <a:solidFill>
                  <a:srgbClr val="FF0000"/>
                </a:solidFill>
                <a:latin typeface="+mn-ea"/>
              </a:rPr>
              <a:t>実効導電率</a:t>
            </a:r>
            <a:r>
              <a:rPr lang="ja-JP" altLang="en-US" dirty="0">
                <a:latin typeface="+mn-ea"/>
              </a:rPr>
              <a:t>を算出</a:t>
            </a: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720999"/>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誘電体で銅板電極を挟み，圧着</a:t>
            </a:r>
            <a:endParaRPr kumimoji="1" lang="ja-JP" altLang="en-US" sz="160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720999"/>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RF</a:t>
            </a:r>
            <a:r>
              <a:rPr lang="ja-JP" altLang="en-US" sz="1600">
                <a:solidFill>
                  <a:schemeClr val="tx1"/>
                </a:solidFill>
              </a:rPr>
              <a:t>信号入力</a:t>
            </a:r>
            <a:endParaRPr kumimoji="1" lang="ja-JP" altLang="en-US" sz="160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720999"/>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共振信号を測定</a:t>
            </a:r>
            <a:endParaRPr kumimoji="1" lang="ja-JP" altLang="en-US" sz="160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720999"/>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評価・計算</a:t>
            </a:r>
            <a:endParaRPr kumimoji="1" lang="ja-JP" altLang="en-US" sz="160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1990999"/>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1990999"/>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1990999"/>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759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0AE56-62A9-61E0-74CA-3EA8E65D66BA}"/>
              </a:ext>
            </a:extLst>
          </p:cNvPr>
          <p:cNvSpPr>
            <a:spLocks noGrp="1"/>
          </p:cNvSpPr>
          <p:nvPr>
            <p:ph type="title"/>
          </p:nvPr>
        </p:nvSpPr>
        <p:spPr/>
        <p:txBody>
          <a:bodyPr/>
          <a:lstStyle/>
          <a:p>
            <a:r>
              <a:rPr lang="ja-JP" altLang="en-US" dirty="0"/>
              <a:t>測定精度の担保</a:t>
            </a:r>
            <a:endParaRPr kumimoji="1" lang="ja-JP" altLang="en-US" dirty="0"/>
          </a:p>
        </p:txBody>
      </p:sp>
      <p:pic>
        <p:nvPicPr>
          <p:cNvPr id="5" name="コンテンツ プレースホルダー 4">
            <a:extLst>
              <a:ext uri="{FF2B5EF4-FFF2-40B4-BE49-F238E27FC236}">
                <a16:creationId xmlns:a16="http://schemas.microsoft.com/office/drawing/2014/main" id="{D4BEF4DD-1E32-EEB5-7B77-FD5B1F3C4B4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115956" y="1125231"/>
            <a:ext cx="4620040" cy="4087738"/>
          </a:xfrm>
          <a:prstGeom prst="rect">
            <a:avLst/>
          </a:prstGeom>
        </p:spPr>
      </p:pic>
      <p:sp>
        <p:nvSpPr>
          <p:cNvPr id="6" name="テキスト ボックス 5">
            <a:extLst>
              <a:ext uri="{FF2B5EF4-FFF2-40B4-BE49-F238E27FC236}">
                <a16:creationId xmlns:a16="http://schemas.microsoft.com/office/drawing/2014/main" id="{080F83DF-E191-836A-27A6-F04E6F7B7BF4}"/>
              </a:ext>
            </a:extLst>
          </p:cNvPr>
          <p:cNvSpPr txBox="1"/>
          <p:nvPr/>
        </p:nvSpPr>
        <p:spPr>
          <a:xfrm>
            <a:off x="838200" y="3387324"/>
            <a:ext cx="1457498" cy="369332"/>
          </a:xfrm>
          <a:prstGeom prst="rect">
            <a:avLst/>
          </a:prstGeom>
          <a:noFill/>
        </p:spPr>
        <p:txBody>
          <a:bodyPr wrap="square" rtlCol="0">
            <a:spAutoFit/>
          </a:bodyPr>
          <a:lstStyle/>
          <a:p>
            <a:pPr algn="ctr"/>
            <a:r>
              <a:rPr lang="en-US" altLang="ja-JP" dirty="0">
                <a:latin typeface="+mn-ea"/>
              </a:rPr>
              <a:t>Shim</a:t>
            </a:r>
            <a:r>
              <a:rPr lang="ja-JP" altLang="en-US" dirty="0">
                <a:latin typeface="+mn-ea"/>
              </a:rPr>
              <a:t>シート</a:t>
            </a:r>
          </a:p>
        </p:txBody>
      </p:sp>
      <p:cxnSp>
        <p:nvCxnSpPr>
          <p:cNvPr id="7" name="直線矢印コネクタ 6">
            <a:extLst>
              <a:ext uri="{FF2B5EF4-FFF2-40B4-BE49-F238E27FC236}">
                <a16:creationId xmlns:a16="http://schemas.microsoft.com/office/drawing/2014/main" id="{E0DF952E-85F3-2A85-3934-38D7A12CB4FC}"/>
              </a:ext>
            </a:extLst>
          </p:cNvPr>
          <p:cNvCxnSpPr>
            <a:cxnSpLocks/>
            <a:stCxn id="6" idx="3"/>
          </p:cNvCxnSpPr>
          <p:nvPr/>
        </p:nvCxnSpPr>
        <p:spPr>
          <a:xfrm>
            <a:off x="2295698" y="3571990"/>
            <a:ext cx="1297804" cy="527234"/>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3" name="テキスト ボックス 12">
            <a:extLst>
              <a:ext uri="{FF2B5EF4-FFF2-40B4-BE49-F238E27FC236}">
                <a16:creationId xmlns:a16="http://schemas.microsoft.com/office/drawing/2014/main" id="{997E1C43-914F-6E5D-9934-D6F337D110D7}"/>
              </a:ext>
            </a:extLst>
          </p:cNvPr>
          <p:cNvSpPr txBox="1"/>
          <p:nvPr/>
        </p:nvSpPr>
        <p:spPr>
          <a:xfrm>
            <a:off x="7499834" y="3387324"/>
            <a:ext cx="1126006" cy="369332"/>
          </a:xfrm>
          <a:prstGeom prst="rect">
            <a:avLst/>
          </a:prstGeom>
          <a:noFill/>
        </p:spPr>
        <p:txBody>
          <a:bodyPr wrap="square" rtlCol="0">
            <a:spAutoFit/>
          </a:bodyPr>
          <a:lstStyle/>
          <a:p>
            <a:pPr algn="ctr"/>
            <a:r>
              <a:rPr lang="ja-JP" altLang="en-US" dirty="0">
                <a:latin typeface="+mn-ea"/>
              </a:rPr>
              <a:t>クランプ</a:t>
            </a:r>
          </a:p>
        </p:txBody>
      </p:sp>
      <p:cxnSp>
        <p:nvCxnSpPr>
          <p:cNvPr id="14" name="直線矢印コネクタ 13">
            <a:extLst>
              <a:ext uri="{FF2B5EF4-FFF2-40B4-BE49-F238E27FC236}">
                <a16:creationId xmlns:a16="http://schemas.microsoft.com/office/drawing/2014/main" id="{8A986FAF-767F-DBA8-D7BC-75F85FCC2538}"/>
              </a:ext>
            </a:extLst>
          </p:cNvPr>
          <p:cNvCxnSpPr>
            <a:cxnSpLocks/>
            <a:stCxn id="13" idx="1"/>
          </p:cNvCxnSpPr>
          <p:nvPr/>
        </p:nvCxnSpPr>
        <p:spPr>
          <a:xfrm flipH="1">
            <a:off x="6456784" y="3571990"/>
            <a:ext cx="1043050" cy="0"/>
          </a:xfrm>
          <a:prstGeom prst="straightConnector1">
            <a:avLst/>
          </a:prstGeom>
          <a:ln w="19050">
            <a:solidFill>
              <a:srgbClr val="FF0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8" name="テキスト ボックス 7">
            <a:extLst>
              <a:ext uri="{FF2B5EF4-FFF2-40B4-BE49-F238E27FC236}">
                <a16:creationId xmlns:a16="http://schemas.microsoft.com/office/drawing/2014/main" id="{647B2C31-818B-FA8E-748B-6914E8DE12AC}"/>
              </a:ext>
            </a:extLst>
          </p:cNvPr>
          <p:cNvSpPr txBox="1"/>
          <p:nvPr/>
        </p:nvSpPr>
        <p:spPr>
          <a:xfrm>
            <a:off x="628650" y="5295086"/>
            <a:ext cx="7227726" cy="369332"/>
          </a:xfrm>
          <a:prstGeom prst="rect">
            <a:avLst/>
          </a:prstGeom>
          <a:noFill/>
        </p:spPr>
        <p:txBody>
          <a:bodyPr wrap="square" rtlCol="0">
            <a:spAutoFit/>
          </a:bodyPr>
          <a:lstStyle/>
          <a:p>
            <a:r>
              <a:rPr lang="en-US" altLang="ja-JP" dirty="0">
                <a:latin typeface="+mn-ea"/>
              </a:rPr>
              <a:t>Shim</a:t>
            </a:r>
            <a:r>
              <a:rPr lang="ja-JP" altLang="en-US" dirty="0">
                <a:latin typeface="+mn-ea"/>
              </a:rPr>
              <a:t>シートでの正確な位置決め，一定のトルクでの圧着</a:t>
            </a:r>
          </a:p>
        </p:txBody>
      </p:sp>
    </p:spTree>
    <p:extLst>
      <p:ext uri="{BB962C8B-B14F-4D97-AF65-F5344CB8AC3E}">
        <p14:creationId xmlns:p14="http://schemas.microsoft.com/office/powerpoint/2010/main" val="2973741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a:t>測定結果①　</a:t>
            </a:r>
            <a:r>
              <a:rPr kumimoji="1" lang="en-US" altLang="ja-JP"/>
              <a:t>S</a:t>
            </a:r>
            <a:r>
              <a:rPr kumimoji="1" lang="ja-JP" altLang="en-US"/>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85595"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586657"/>
            <a:ext cx="3915064" cy="750975"/>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この値を使って</a:t>
            </a:r>
            <a:br>
              <a:rPr lang="en-US" altLang="ja-JP" sz="2000" kern="100">
                <a:latin typeface="+mn-ea"/>
                <a:cs typeface="Times New Roman" panose="02020603050405020304" pitchFamily="18" charset="0"/>
              </a:rPr>
            </a:br>
            <a:r>
              <a:rPr lang="ja-JP" altLang="en-US" sz="2000" kern="100">
                <a:latin typeface="+mn-ea"/>
                <a:cs typeface="Times New Roman" panose="02020603050405020304" pitchFamily="18" charset="0"/>
              </a:rPr>
              <a:t>複素誘電率を算出する</a:t>
            </a:r>
            <a:endParaRPr lang="en-US" altLang="ja-JP" sz="2000" kern="10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1005765" y="2296952"/>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7080198" y="2449910"/>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7080198" y="2449910"/>
                <a:ext cx="902876" cy="639086"/>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7080198" y="3181180"/>
            <a:ext cx="2063801" cy="615553"/>
          </a:xfrm>
          <a:prstGeom prst="rect">
            <a:avLst/>
          </a:prstGeom>
          <a:noFill/>
        </p:spPr>
        <p:txBody>
          <a:bodyPr wrap="square" lIns="0" tIns="0" rIns="0" bIns="0" rtlCol="0">
            <a:spAutoFit/>
          </a:bodyPr>
          <a:lstStyle/>
          <a:p>
            <a:pPr algn="l"/>
            <a:r>
              <a:rPr kumimoji="1" lang="ja-JP" altLang="en-US" sz="2000">
                <a:latin typeface="メイリオ" panose="020B0604030504040204" pitchFamily="50" charset="-128"/>
                <a:ea typeface="メイリオ" panose="020B0604030504040204" pitchFamily="50" charset="-128"/>
              </a:rPr>
              <a:t>この値が大きい</a:t>
            </a:r>
            <a:br>
              <a:rPr kumimoji="1" lang="en-US" altLang="ja-JP" sz="2000">
                <a:latin typeface="メイリオ" panose="020B0604030504040204" pitchFamily="50" charset="-128"/>
                <a:ea typeface="メイリオ" panose="020B0604030504040204" pitchFamily="50" charset="-128"/>
              </a:rPr>
            </a:br>
            <a:r>
              <a:rPr kumimoji="1" lang="ja-JP" altLang="en-US" sz="200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4685721" y="5586656"/>
            <a:ext cx="4293179" cy="853567"/>
          </a:xfrm>
          <a:prstGeom prst="rect">
            <a:avLst/>
          </a:prstGeom>
          <a:noFill/>
        </p:spPr>
        <p:txBody>
          <a:bodyPr wrap="square" anchor="t">
            <a:spAutoFit/>
          </a:bodyPr>
          <a:lstStyle/>
          <a:p>
            <a:pPr>
              <a:lnSpc>
                <a:spcPct val="107000"/>
              </a:lnSpc>
              <a:spcAft>
                <a:spcPts val="800"/>
              </a:spcAft>
            </a:pPr>
            <a:r>
              <a:rPr lang="ja-JP" altLang="en-US" sz="2000" kern="100">
                <a:latin typeface="+mn-ea"/>
                <a:cs typeface="Times New Roman" panose="02020603050405020304" pitchFamily="18" charset="0"/>
              </a:rPr>
              <a:t>ピークが鋭く立ち形が崩れていない</a:t>
            </a:r>
            <a:endParaRPr lang="en-US" altLang="ja-JP" sz="2000" kern="100">
              <a:latin typeface="+mn-ea"/>
              <a:cs typeface="Times New Roman" panose="02020603050405020304" pitchFamily="18" charset="0"/>
            </a:endParaRPr>
          </a:p>
          <a:p>
            <a:pPr>
              <a:lnSpc>
                <a:spcPct val="107000"/>
              </a:lnSpc>
              <a:spcAft>
                <a:spcPts val="800"/>
              </a:spcAft>
            </a:pPr>
            <a:r>
              <a:rPr lang="ja-JP" altLang="en-US" sz="2000" kern="100">
                <a:effectLst/>
                <a:latin typeface="+mn-ea"/>
                <a:cs typeface="Times New Roman" panose="02020603050405020304" pitchFamily="18" charset="0"/>
              </a:rPr>
              <a:t>→測定が正常に行われた</a:t>
            </a:r>
            <a:endParaRPr lang="en-US" altLang="ja-JP" sz="2000" kern="10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6832310" y="1596343"/>
                <a:ext cx="2311689" cy="646331"/>
              </a:xfrm>
              <a:prstGeom prst="rect">
                <a:avLst/>
              </a:prstGeom>
              <a:noFill/>
            </p:spPr>
            <p:txBody>
              <a:bodyPr wrap="square">
                <a:spAutoFit/>
              </a:bodyPr>
              <a:lstStyle/>
              <a:p>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a:t>は基板の</a:t>
                </a:r>
                <a:br>
                  <a:rPr lang="en-US" altLang="ja-JP"/>
                </a:br>
                <a:r>
                  <a:rPr lang="ja-JP" altLang="en-US"/>
                  <a:t>比誘電率に依存</a:t>
                </a:r>
              </a:p>
            </p:txBody>
          </p:sp>
        </mc:Choice>
        <mc:Fallback xmlns="">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6832310" y="1596343"/>
                <a:ext cx="2311689" cy="646331"/>
              </a:xfrm>
              <a:prstGeom prst="rect">
                <a:avLst/>
              </a:prstGeom>
              <a:blipFill>
                <a:blip r:embed="rId10"/>
                <a:stretch>
                  <a:fillRect l="-2375" t="-4717" b="-15094"/>
                </a:stretch>
              </a:blipFill>
            </p:spPr>
            <p:txBody>
              <a:bodyPr/>
              <a:lstStyle/>
              <a:p>
                <a:r>
                  <a:rPr lang="en-US">
                    <a:noFill/>
                  </a:rPr>
                  <a:t> </a:t>
                </a:r>
              </a:p>
            </p:txBody>
          </p:sp>
        </mc:Fallback>
      </mc:AlternateContent>
      <p:sp>
        <p:nvSpPr>
          <p:cNvPr id="13" name="テキスト ボックス 12">
            <a:extLst>
              <a:ext uri="{FF2B5EF4-FFF2-40B4-BE49-F238E27FC236}">
                <a16:creationId xmlns:a16="http://schemas.microsoft.com/office/drawing/2014/main" id="{9E08D802-92C9-6542-7CB6-CDB660E5468F}"/>
              </a:ext>
            </a:extLst>
          </p:cNvPr>
          <p:cNvSpPr txBox="1"/>
          <p:nvPr/>
        </p:nvSpPr>
        <p:spPr>
          <a:xfrm>
            <a:off x="6832310" y="376170"/>
            <a:ext cx="2311689" cy="646331"/>
          </a:xfrm>
          <a:prstGeom prst="rect">
            <a:avLst/>
          </a:prstGeom>
          <a:noFill/>
        </p:spPr>
        <p:txBody>
          <a:bodyPr wrap="square">
            <a:spAutoFit/>
          </a:bodyPr>
          <a:lstStyle/>
          <a:p>
            <a:r>
              <a:rPr lang="en-US" altLang="ja-JP"/>
              <a:t>20</a:t>
            </a:r>
            <a:r>
              <a:rPr lang="ja-JP" altLang="en-US"/>
              <a:t>回の測定の平均を表示</a:t>
            </a: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101665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101665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a:t>測定結果②　</a:t>
            </a:r>
            <a:r>
              <a:rPr kumimoji="1" lang="ja-JP" altLang="en-US"/>
              <a:t>複素誘電率</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477888"/>
                <a:ext cx="5807228" cy="891013"/>
              </a:xfrm>
              <a:prstGeom prst="rect">
                <a:avLst/>
              </a:prstGeom>
              <a:noFill/>
            </p:spPr>
            <p:txBody>
              <a:bodyPr wrap="square">
                <a:spAutoFit/>
              </a:bodyPr>
              <a:lstStyle/>
              <a:p>
                <a:pPr>
                  <a:lnSpc>
                    <a:spcPct val="107000"/>
                  </a:lnSpc>
                  <a:spcAft>
                    <a:spcPts val="800"/>
                  </a:spcAft>
                </a:pPr>
                <a:r>
                  <a:rPr lang="ja-JP" altLang="en-US" sz="2000" kern="100">
                    <a:latin typeface="+mn-ea"/>
                    <a:cs typeface="Times New Roman" panose="02020603050405020304" pitchFamily="18" charset="0"/>
                  </a:rPr>
                  <a:t>左：比誘電率（</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）はほぼ一定</a:t>
                </a:r>
              </a:p>
              <a:p>
                <a:pPr>
                  <a:lnSpc>
                    <a:spcPct val="107000"/>
                  </a:lnSpc>
                  <a:spcAft>
                    <a:spcPts val="800"/>
                  </a:spcAft>
                </a:pPr>
                <a:r>
                  <a:rPr lang="ja-JP" altLang="en-US" sz="2000" kern="100">
                    <a:latin typeface="+mn-ea"/>
                    <a:cs typeface="Times New Roman" panose="02020603050405020304" pitchFamily="18" charset="0"/>
                  </a:rPr>
                  <a:t>右：誘電損失（</a:t>
                </a:r>
                <a:r>
                  <a:rPr lang="en-US" altLang="ja-JP" sz="2000" kern="10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Cambria Math" panose="02040503050406030204" pitchFamily="18" charset="0"/>
                            <a:cs typeface="XITS Math" panose="02000503000000000000" pitchFamily="50" charset="0"/>
                          </a:rPr>
                          <m:t>𝜀</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a:latin typeface="+mn-ea"/>
                    <a:cs typeface="Times New Roman" panose="02020603050405020304" pitchFamily="18" charset="0"/>
                  </a:rPr>
                  <a:t>）は周波数とともに増加</a:t>
                </a:r>
                <a:endParaRPr lang="en-US" altLang="ja-JP" sz="2000" kern="100">
                  <a:latin typeface="+mn-ea"/>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477888"/>
                <a:ext cx="5807228" cy="891013"/>
              </a:xfrm>
              <a:prstGeom prst="rect">
                <a:avLst/>
              </a:prstGeom>
              <a:blipFill>
                <a:blip r:embed="rId7"/>
                <a:stretch>
                  <a:fillRect l="-1049" t="-2740" b="-61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6143465" y="5286233"/>
                <a:ext cx="5092023" cy="383310"/>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accPr>
                      <m:e>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Sub>
                      </m:e>
                    </m:acc>
                    <m: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i="1" kern="100">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r>
                      <a:rPr lang="en-US" altLang="ja-JP"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Cambria Math" panose="02040503050406030204" pitchFamily="18" charset="0"/>
                            <a:cs typeface="XITS Math" panose="02000503000000000000" pitchFamily="50" charset="0"/>
                          </a:rPr>
                          <m:t>𝜀</m:t>
                        </m:r>
                      </m:e>
                      <m:sub>
                        <m:r>
                          <a:rPr lang="en-US" altLang="ja-JP"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i="1" kern="100">
                            <a:latin typeface="Cambria Math" panose="02040503050406030204" pitchFamily="18" charset="0"/>
                            <a:ea typeface="XITS Math" panose="02000503000000000000" pitchFamily="50" charset="0"/>
                            <a:cs typeface="XITS Math" panose="02000503000000000000" pitchFamily="50" charset="0"/>
                          </a:rPr>
                          <m:t>′′</m:t>
                        </m:r>
                      </m:sup>
                    </m:sSubSup>
                  </m:oMath>
                </a14:m>
                <a:r>
                  <a:rPr lang="en-US" altLang="ja-JP" kern="100" dirty="0">
                    <a:latin typeface="XITS Math" panose="02000503000000000000" pitchFamily="50" charset="0"/>
                    <a:ea typeface="XITS Math" panose="02000503000000000000" pitchFamily="50" charset="0"/>
                    <a:cs typeface="XITS Math" panose="02000503000000000000" pitchFamily="50" charset="0"/>
                  </a:rPr>
                  <a:t> </a:t>
                </a: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6143465" y="5286233"/>
                <a:ext cx="5092023" cy="383310"/>
              </a:xfrm>
              <a:prstGeom prst="rect">
                <a:avLst/>
              </a:prstGeom>
              <a:blipFill>
                <a:blip r:embed="rId8"/>
                <a:stretch>
                  <a:fillRect t="-3175" b="-25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654218"/>
                <a:ext cx="2645857" cy="714683"/>
              </a:xfrm>
              <a:prstGeom prst="rect">
                <a:avLst/>
              </a:prstGeom>
              <a:noFill/>
            </p:spPr>
            <p:txBody>
              <a:bodyPr wrap="square" anchor="t">
                <a:spAutoFit/>
              </a:bodyPr>
              <a:lstStyle/>
              <a:p>
                <a:pPr/>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endParaRPr/>
              </a:p>
            </p:txBody>
          </p:sp>
        </mc:Choice>
        <mc:Fallback xmlns="">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654218"/>
                <a:ext cx="2645857" cy="714683"/>
              </a:xfrm>
              <a:prstGeom prst="rect">
                <a:avLst/>
              </a:prstGeom>
              <a:blipFill>
                <a:blip r:embed="rId9"/>
                <a:stretch>
                  <a:fillRect/>
                </a:stretch>
              </a:blipFill>
            </p:spPr>
            <p:txBody>
              <a:bodyPr/>
              <a:lstStyle/>
              <a:p>
                <a:r>
                  <a:rPr lang="en-US">
                    <a:noFill/>
                  </a:rPr>
                  <a:t> </a:t>
                </a:r>
              </a:p>
            </p:txBody>
          </p:sp>
        </mc:Fallback>
      </mc:AlternateContent>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633485"/>
            <a:ext cx="3636004" cy="369332"/>
          </a:xfrm>
          <a:prstGeom prst="rect">
            <a:avLst/>
          </a:prstGeom>
          <a:noFill/>
        </p:spPr>
        <p:txBody>
          <a:bodyPr wrap="square" anchor="t">
            <a:spAutoFit/>
          </a:bodyPr>
          <a:lstStyle/>
          <a:p>
            <a:r>
              <a:rPr lang="en-US" altLang="ja-JP"/>
              <a:t>S</a:t>
            </a:r>
            <a:r>
              <a:rPr lang="ja-JP" altLang="en-US"/>
              <a:t>パラメータの</a:t>
            </a:r>
            <a:r>
              <a:rPr lang="en-US" altLang="ja-JP"/>
              <a:t>Q</a:t>
            </a:r>
            <a:r>
              <a:rPr lang="ja-JP" altLang="en-US"/>
              <a:t>値から算出</a:t>
            </a:r>
            <a:endParaRPr/>
          </a:p>
        </p:txBody>
      </p:sp>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AB366DCA50AAE04BBD76DE947E40B5C8" ma:contentTypeVersion="4" ma:contentTypeDescription="新しいドキュメントを作成します。" ma:contentTypeScope="" ma:versionID="3825dfa84b3eb712724447fa1fb3b4d3">
  <xsd:schema xmlns:xsd="http://www.w3.org/2001/XMLSchema" xmlns:xs="http://www.w3.org/2001/XMLSchema" xmlns:p="http://schemas.microsoft.com/office/2006/metadata/properties" xmlns:ns2="45fe5d81-37b9-4a18-9842-aa7d650383c6" targetNamespace="http://schemas.microsoft.com/office/2006/metadata/properties" ma:root="true" ma:fieldsID="6de50af31b05ee29fbb6b8e893e37e8a" ns2:_="">
    <xsd:import namespace="45fe5d81-37b9-4a18-9842-aa7d650383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fe5d81-37b9-4a18-9842-aa7d650383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2.xml><?xml version="1.0" encoding="utf-8"?>
<ds:datastoreItem xmlns:ds="http://schemas.openxmlformats.org/officeDocument/2006/customXml" ds:itemID="{DB502642-D094-4460-9A0D-16E62214348A}">
  <ds:schemaRefs>
    <ds:schemaRef ds:uri="45fe5d81-37b9-4a18-9842-aa7d650383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6DDE0B1-EAB8-43F3-B91B-A2317E922556}">
  <ds:schemaRef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5fe5d81-37b9-4a18-9842-aa7d650383c6"/>
    <ds:schemaRef ds:uri="http://www.w3.org/XML/1998/namespace"/>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393</TotalTime>
  <Words>853</Words>
  <Application>Microsoft Office PowerPoint</Application>
  <PresentationFormat>画面に合わせる (4:3)</PresentationFormat>
  <Paragraphs>121</Paragraphs>
  <Slides>13</Slides>
  <Notes>10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vt:i4>
      </vt:variant>
    </vt:vector>
  </HeadingPairs>
  <TitlesOfParts>
    <vt:vector size="22" baseType="lpstr">
      <vt:lpstr>ＭＳ Ｐゴシック</vt:lpstr>
      <vt:lpstr>メイリオ</vt:lpstr>
      <vt:lpstr>游ゴシック</vt:lpstr>
      <vt:lpstr>游明朝</vt:lpstr>
      <vt:lpstr>Arial</vt:lpstr>
      <vt:lpstr>Cambria Math</vt:lpstr>
      <vt:lpstr>Times New Roman</vt:lpstr>
      <vt:lpstr>XITS Math</vt:lpstr>
      <vt:lpstr>Office テーマ</vt:lpstr>
      <vt:lpstr> BCDRを用いた基板の誘電損失と 表面粗さによる電気伝導性の測定</vt:lpstr>
      <vt:lpstr>研究の背景</vt:lpstr>
      <vt:lpstr>表皮効果と表面粗さの関係</vt:lpstr>
      <vt:lpstr>本研究の目的</vt:lpstr>
      <vt:lpstr>測定対象の材料</vt:lpstr>
      <vt:lpstr>BCDR法による測定方法</vt:lpstr>
      <vt:lpstr>測定精度の担保</vt:lpstr>
      <vt:lpstr>測定結果①　Sパラメータ</vt:lpstr>
      <vt:lpstr>測定結果②　複素誘電率</vt:lpstr>
      <vt:lpstr>測定結果③　実効導電率</vt:lpstr>
      <vt:lpstr>減衰定数の算出結果</vt:lpstr>
      <vt:lpstr>今後の展望</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9</cp:revision>
  <cp:lastPrinted>2025-11-18T05:53:12Z</cp:lastPrinted>
  <dcterms:created xsi:type="dcterms:W3CDTF">2025-09-24T05:03:45Z</dcterms:created>
  <dcterms:modified xsi:type="dcterms:W3CDTF">2026-02-19T09:12:25Z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0x010100AB366DCA50AAE04BBD76DE947E40B5C8</vt:lpwstr>
  </property>
  <property fmtid="{D5CDD505-2E9C-101B-9397-08002B2CF9AE}" pid="3" name="MediaServiceImageTags">
    <vt:lpwstr/>
  </property>
</Properties>
</file>